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4" r:id="rId3"/>
    <p:sldId id="258" r:id="rId4"/>
    <p:sldId id="262" r:id="rId5"/>
    <p:sldId id="261" r:id="rId6"/>
    <p:sldId id="257" r:id="rId7"/>
    <p:sldId id="259" r:id="rId8"/>
    <p:sldId id="260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08"/>
    <p:restoredTop sz="95037"/>
  </p:normalViewPr>
  <p:slideViewPr>
    <p:cSldViewPr snapToGrid="0" snapToObjects="1">
      <p:cViewPr varScale="1">
        <p:scale>
          <a:sx n="106" d="100"/>
          <a:sy n="106" d="100"/>
        </p:scale>
        <p:origin x="25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9/10/21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9/10/21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9/10/21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9/10/21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구역 머리글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9/10/21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9/10/21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9/10/21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9/10/21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9/10/21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9/10/21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9/10/21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9/10/21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1CE1BCC-EB58-1E41-BC4F-645A99A423C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ko-KR" altLang="en-US" sz="8000" b="1" dirty="0">
                <a:solidFill>
                  <a:srgbClr val="7030A0"/>
                </a:solidFill>
                <a:latin typeface="APPLE SD GOTHICNEO EXTRABOLD" panose="02000300000000000000" pitchFamily="2" charset="-127"/>
                <a:ea typeface="APPLE SD GOTHICNEO EXTRABOLD" panose="02000300000000000000" pitchFamily="2" charset="-127"/>
              </a:rPr>
              <a:t>의약품 부작용</a:t>
            </a:r>
            <a:br>
              <a:rPr kumimoji="1" lang="en-US" altLang="ko-KR" dirty="0"/>
            </a:br>
            <a:r>
              <a:rPr kumimoji="1" lang="ko-KR" altLang="en-US" dirty="0">
                <a:solidFill>
                  <a:srgbClr val="FF0000"/>
                </a:solidFill>
                <a:latin typeface="Apple SD Gothic Neo Medium" panose="02000300000000000000" pitchFamily="2" charset="-127"/>
                <a:ea typeface="Apple SD Gothic Neo Medium" panose="02000300000000000000" pitchFamily="2" charset="-127"/>
                <a:cs typeface="Aharoni" panose="02010803020104030203" pitchFamily="2" charset="-79"/>
              </a:rPr>
              <a:t>피해</a:t>
            </a:r>
            <a:r>
              <a:rPr kumimoji="1" lang="ko-KR" altLang="en-US" dirty="0">
                <a:latin typeface="Apple SD Gothic Neo Medium" panose="02000300000000000000" pitchFamily="2" charset="-127"/>
                <a:ea typeface="Apple SD Gothic Neo Medium" panose="02000300000000000000" pitchFamily="2" charset="-127"/>
                <a:cs typeface="Aharoni" panose="02010803020104030203" pitchFamily="2" charset="-79"/>
              </a:rPr>
              <a:t> 구제사업</a:t>
            </a:r>
            <a:endParaRPr kumimoji="1" lang="ko-Kore-KR" altLang="en-US" dirty="0">
              <a:latin typeface="Apple SD Gothic Neo Medium" panose="02000300000000000000" pitchFamily="2" charset="-127"/>
              <a:ea typeface="Apple SD Gothic Neo Medium" panose="02000300000000000000" pitchFamily="2" charset="-127"/>
              <a:cs typeface="Aharoni" panose="02010803020104030203" pitchFamily="2" charset="-79"/>
            </a:endParaRP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14B773BA-7CA5-564A-958B-28AD6037E8C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148488" y="4593588"/>
            <a:ext cx="6831673" cy="1086237"/>
          </a:xfrm>
        </p:spPr>
        <p:txBody>
          <a:bodyPr/>
          <a:lstStyle/>
          <a:p>
            <a:r>
              <a:rPr kumimoji="1" lang="ko-Kore-KR" altLang="en-US" b="1" dirty="0">
                <a:latin typeface="MARU Buri Beta" panose="020B0600000101010101" pitchFamily="34" charset="-127"/>
                <a:ea typeface="MARU Buri Beta" panose="020B0600000101010101" pitchFamily="34" charset="-127"/>
              </a:rPr>
              <a:t>대한약사회</a:t>
            </a:r>
            <a:r>
              <a:rPr kumimoji="1" lang="ko-KR" altLang="en-US" b="1" dirty="0">
                <a:latin typeface="MARU Buri Beta" panose="020B0600000101010101" pitchFamily="34" charset="-127"/>
                <a:ea typeface="MARU Buri Beta" panose="020B0600000101010101" pitchFamily="34" charset="-127"/>
              </a:rPr>
              <a:t> </a:t>
            </a:r>
            <a:r>
              <a:rPr kumimoji="1" lang="ko-KR" altLang="en-US" b="1" dirty="0" err="1">
                <a:latin typeface="MARU Buri Beta" panose="020B0600000101010101" pitchFamily="34" charset="-127"/>
                <a:ea typeface="MARU Buri Beta" panose="020B0600000101010101" pitchFamily="34" charset="-127"/>
              </a:rPr>
              <a:t>약바로쓰기운동본부</a:t>
            </a:r>
            <a:endParaRPr kumimoji="1" lang="ko-Kore-KR" altLang="en-US" b="1" dirty="0">
              <a:latin typeface="MARU Buri Beta" panose="020B0600000101010101" pitchFamily="34" charset="-127"/>
              <a:ea typeface="MARU Buri Beta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9585245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AA6EC888-B85F-410F-B430-06583E94BE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9805AF4-7989-43AB-9A60-14E3F851FB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2579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0036B63-B0EC-4AF3-95D3-2E2DCA25F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내용 개체 틀 3">
            <a:extLst>
              <a:ext uri="{FF2B5EF4-FFF2-40B4-BE49-F238E27FC236}">
                <a16:creationId xmlns:a16="http://schemas.microsoft.com/office/drawing/2014/main" id="{361E606C-6BA7-A146-964E-6F7870816B7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04035" y="800100"/>
            <a:ext cx="9183931" cy="52578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58121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>
            <a:extLst>
              <a:ext uri="{FF2B5EF4-FFF2-40B4-BE49-F238E27FC236}">
                <a16:creationId xmlns:a16="http://schemas.microsoft.com/office/drawing/2014/main" id="{AA6EC888-B85F-410F-B430-06583E94BE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9485DA84-CB73-4E5E-9864-2460CE2805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7D49185E-361A-421B-8F2D-11C7FFC686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65760" cy="36576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14B85BAA-C37F-44B4-B427-B4F10EBB41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826240" y="-4668"/>
            <a:ext cx="365760" cy="36576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EDC4EE06-D7B4-4FAC-A561-38A1C38023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494325"/>
            <a:ext cx="365760" cy="36576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9018D83B-903C-4782-B1BB-A45164A71F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826240" y="6494325"/>
            <a:ext cx="365760" cy="36576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8785589A-A5AC-409A-B2A2-24D871B4CE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0867" y="158782"/>
            <a:ext cx="11870265" cy="653785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내용 개체 틀 3" descr="텍스트이(가) 표시된 사진&#10;&#10;자동 생성된 설명">
            <a:extLst>
              <a:ext uri="{FF2B5EF4-FFF2-40B4-BE49-F238E27FC236}">
                <a16:creationId xmlns:a16="http://schemas.microsoft.com/office/drawing/2014/main" id="{4BE4FCB0-4DEA-464C-B882-54DFA5F79FB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14052" y="480515"/>
            <a:ext cx="7163895" cy="58923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55375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8C89EA62-F38E-4285-A105-C5E1BD3600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9" name="Freeform 6">
              <a:extLst>
                <a:ext uri="{FF2B5EF4-FFF2-40B4-BE49-F238E27FC236}">
                  <a16:creationId xmlns:a16="http://schemas.microsoft.com/office/drawing/2014/main" id="{2CF6E46A-CCCD-4728-B011-E147B23629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0" name="Freeform 6">
              <a:extLst>
                <a:ext uri="{FF2B5EF4-FFF2-40B4-BE49-F238E27FC236}">
                  <a16:creationId xmlns:a16="http://schemas.microsoft.com/office/drawing/2014/main" id="{2E2C684B-30C9-4689-A529-EBF1B8ADB2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9ECB0E0D-AC1B-4E83-84EA-237BFA2063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D6DCB3B1-E1A7-4510-831B-77C8EFF566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5" name="Freeform 6">
              <a:extLst>
                <a:ext uri="{FF2B5EF4-FFF2-40B4-BE49-F238E27FC236}">
                  <a16:creationId xmlns:a16="http://schemas.microsoft.com/office/drawing/2014/main" id="{10132A3B-10CF-4EEB-BA1F-A63D2ED61D7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6">
              <a:extLst>
                <a:ext uri="{FF2B5EF4-FFF2-40B4-BE49-F238E27FC236}">
                  <a16:creationId xmlns:a16="http://schemas.microsoft.com/office/drawing/2014/main" id="{014E52ED-3C51-46E6-BE4B-14FFAB2C3DB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  <p:sp>
        <p:nvSpPr>
          <p:cNvPr id="2" name="제목 1">
            <a:extLst>
              <a:ext uri="{FF2B5EF4-FFF2-40B4-BE49-F238E27FC236}">
                <a16:creationId xmlns:a16="http://schemas.microsoft.com/office/drawing/2014/main" id="{DA135373-2BB5-004E-B234-2DDA1046D5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78521" y="1480930"/>
            <a:ext cx="9545079" cy="3848521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ctr"/>
            <a:r>
              <a:rPr kumimoji="1" lang="ko-KR" altLang="en-US" sz="4800" b="1" cap="all" spc="-150" dirty="0">
                <a:solidFill>
                  <a:srgbClr val="FF0000"/>
                </a:solidFill>
                <a:latin typeface="MARU Buri Beta" panose="020B0600000101010101" pitchFamily="34" charset="-127"/>
                <a:ea typeface="MARU Buri Beta" panose="020B0600000101010101" pitchFamily="34" charset="-127"/>
              </a:rPr>
              <a:t>의약품 부작용</a:t>
            </a:r>
            <a:r>
              <a:rPr kumimoji="1" lang="ko-KR" altLang="en-US" sz="4800" b="1" cap="all" spc="-150" dirty="0">
                <a:latin typeface="MARU Buri Beta" panose="020B0600000101010101" pitchFamily="34" charset="-127"/>
                <a:ea typeface="MARU Buri Beta" panose="020B0600000101010101" pitchFamily="34" charset="-127"/>
              </a:rPr>
              <a:t>으로</a:t>
            </a:r>
            <a:r>
              <a:rPr kumimoji="1" lang="ko-KR" altLang="en-US" sz="4800" b="1" cap="all" spc="-150" dirty="0">
                <a:solidFill>
                  <a:srgbClr val="FF0000"/>
                </a:solidFill>
                <a:latin typeface="MARU Buri Beta" panose="020B0600000101010101" pitchFamily="34" charset="-127"/>
                <a:ea typeface="MARU Buri Beta" panose="020B0600000101010101" pitchFamily="34" charset="-127"/>
              </a:rPr>
              <a:t> </a:t>
            </a:r>
            <a:r>
              <a:rPr kumimoji="1" lang="ko-KR" altLang="en-US" sz="4800" b="1" cap="all" spc="-150" dirty="0">
                <a:latin typeface="MARU Buri Beta" panose="020B0600000101010101" pitchFamily="34" charset="-127"/>
                <a:ea typeface="MARU Buri Beta" panose="020B0600000101010101" pitchFamily="34" charset="-127"/>
              </a:rPr>
              <a:t>사망</a:t>
            </a:r>
            <a:r>
              <a:rPr kumimoji="1" lang="en-US" altLang="ko-KR" sz="4800" b="1" cap="all" spc="-150" dirty="0">
                <a:latin typeface="MARU Buri Beta" panose="020B0600000101010101" pitchFamily="34" charset="-127"/>
                <a:ea typeface="MARU Buri Beta" panose="020B0600000101010101" pitchFamily="34" charset="-127"/>
              </a:rPr>
              <a:t>,</a:t>
            </a:r>
            <a:r>
              <a:rPr kumimoji="1" lang="ko-KR" altLang="en-US" sz="4800" b="1" cap="all" spc="-150" dirty="0">
                <a:latin typeface="MARU Buri Beta" panose="020B0600000101010101" pitchFamily="34" charset="-127"/>
                <a:ea typeface="MARU Buri Beta" panose="020B0600000101010101" pitchFamily="34" charset="-127"/>
              </a:rPr>
              <a:t> 장애</a:t>
            </a:r>
            <a:r>
              <a:rPr kumimoji="1" lang="en-US" altLang="ko-KR" sz="4800" b="1" cap="all" spc="-150" dirty="0">
                <a:latin typeface="MARU Buri Beta" panose="020B0600000101010101" pitchFamily="34" charset="-127"/>
                <a:ea typeface="MARU Buri Beta" panose="020B0600000101010101" pitchFamily="34" charset="-127"/>
              </a:rPr>
              <a:t>,</a:t>
            </a:r>
            <a:r>
              <a:rPr kumimoji="1" lang="ko-KR" altLang="en-US" sz="4800" b="1" cap="all" spc="-150" dirty="0">
                <a:latin typeface="MARU Buri Beta" panose="020B0600000101010101" pitchFamily="34" charset="-127"/>
                <a:ea typeface="MARU Buri Beta" panose="020B0600000101010101" pitchFamily="34" charset="-127"/>
              </a:rPr>
              <a:t> 질병 피해를 입은 환자 및 유족에게 사망일시보상금</a:t>
            </a:r>
            <a:r>
              <a:rPr kumimoji="1" lang="en-US" altLang="ko-KR" sz="4800" b="1" cap="all" spc="-150" dirty="0">
                <a:latin typeface="MARU Buri Beta" panose="020B0600000101010101" pitchFamily="34" charset="-127"/>
                <a:ea typeface="MARU Buri Beta" panose="020B0600000101010101" pitchFamily="34" charset="-127"/>
              </a:rPr>
              <a:t>•</a:t>
            </a:r>
            <a:r>
              <a:rPr kumimoji="1" lang="ko-KR" altLang="en-US" sz="4800" b="1" cap="all" spc="-150" dirty="0">
                <a:latin typeface="MARU Buri Beta" panose="020B0600000101010101" pitchFamily="34" charset="-127"/>
                <a:ea typeface="MARU Buri Beta" panose="020B0600000101010101" pitchFamily="34" charset="-127"/>
              </a:rPr>
              <a:t>장례비</a:t>
            </a:r>
            <a:r>
              <a:rPr kumimoji="1" lang="en-US" altLang="ko-KR" sz="4800" b="1" cap="all" spc="-150" dirty="0">
                <a:latin typeface="MARU Buri Beta" panose="020B0600000101010101" pitchFamily="34" charset="-127"/>
                <a:ea typeface="MARU Buri Beta" panose="020B0600000101010101" pitchFamily="34" charset="-127"/>
              </a:rPr>
              <a:t>,</a:t>
            </a:r>
            <a:r>
              <a:rPr kumimoji="1" lang="ko-KR" altLang="en-US" sz="4800" b="1" cap="all" spc="-150" dirty="0">
                <a:latin typeface="MARU Buri Beta" panose="020B0600000101010101" pitchFamily="34" charset="-127"/>
                <a:ea typeface="MARU Buri Beta" panose="020B0600000101010101" pitchFamily="34" charset="-127"/>
              </a:rPr>
              <a:t> 장애일시보상금 및 진료비를 지급하는 사업</a:t>
            </a:r>
            <a:endParaRPr kumimoji="1" lang="en-US" altLang="en-US" sz="4800" b="1" cap="all" spc="-150" dirty="0">
              <a:latin typeface="MARU Buri Beta" panose="020B0600000101010101" pitchFamily="34" charset="-127"/>
              <a:ea typeface="MARU Buri Beta" panose="020B0600000101010101" pitchFamily="34" charset="-127"/>
            </a:endParaRP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6116DDC6-8F07-46CC-8751-E5C9346B2A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674964" y="2388358"/>
            <a:ext cx="0" cy="1856096"/>
          </a:xfrm>
          <a:prstGeom prst="line">
            <a:avLst/>
          </a:prstGeom>
          <a:ln w="25400" cap="sq"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197765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AA6EC888-B85F-410F-B430-06583E94BE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F8240C3-AA7A-4675-B08A-687C8BF5D5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98FE5FF-6839-4B2B-BA4F-78C87E8EDE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D17E82A2-6E5A-4DC5-921D-8ABC19E53E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466" y="643468"/>
            <a:ext cx="10905067" cy="5571066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내용 개체 틀 3">
            <a:extLst>
              <a:ext uri="{FF2B5EF4-FFF2-40B4-BE49-F238E27FC236}">
                <a16:creationId xmlns:a16="http://schemas.microsoft.com/office/drawing/2014/main" id="{2C125E9B-C476-4B48-B074-908511DB75E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44600" y="1123527"/>
            <a:ext cx="9902794" cy="46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68827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A6EC888-B85F-410F-B430-06583E94BE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9805AF4-7989-43AB-9A60-14E3F851FB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E0036B63-B0EC-4AF3-95D3-2E2DCA25F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내용 개체 틀 4" descr="텍스트이(가) 표시된 사진&#10;&#10;자동 생성된 설명">
            <a:extLst>
              <a:ext uri="{FF2B5EF4-FFF2-40B4-BE49-F238E27FC236}">
                <a16:creationId xmlns:a16="http://schemas.microsoft.com/office/drawing/2014/main" id="{982D77D1-1BA2-F244-A29D-B399D5893C4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40236" y="800100"/>
            <a:ext cx="8911528" cy="52578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42763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AA6EC888-B85F-410F-B430-06583E94BE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9805AF4-7989-43AB-9A60-14E3F851FB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0036B63-B0EC-4AF3-95D3-2E2DCA25F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내용 개체 틀 3">
            <a:extLst>
              <a:ext uri="{FF2B5EF4-FFF2-40B4-BE49-F238E27FC236}">
                <a16:creationId xmlns:a16="http://schemas.microsoft.com/office/drawing/2014/main" id="{FDF41542-16CD-C34E-B373-96E524698E9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55838" y="800100"/>
            <a:ext cx="8480325" cy="52578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34781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AA6EC888-B85F-410F-B430-06583E94BE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D488911C-0EC7-40A9-9BCB-CA8A66E462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53023EA8-527A-4FA2-A71D-626F912756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21" name="Freeform 6">
              <a:extLst>
                <a:ext uri="{FF2B5EF4-FFF2-40B4-BE49-F238E27FC236}">
                  <a16:creationId xmlns:a16="http://schemas.microsoft.com/office/drawing/2014/main" id="{60C46CD6-ADBB-41BC-8969-7C707D4332E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22" name="Freeform 6">
              <a:extLst>
                <a:ext uri="{FF2B5EF4-FFF2-40B4-BE49-F238E27FC236}">
                  <a16:creationId xmlns:a16="http://schemas.microsoft.com/office/drawing/2014/main" id="{B6C38415-998B-45FB-A12C-BD0B184CB80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  <p:sp>
        <p:nvSpPr>
          <p:cNvPr id="24" name="Rectangle 23">
            <a:extLst>
              <a:ext uri="{FF2B5EF4-FFF2-40B4-BE49-F238E27FC236}">
                <a16:creationId xmlns:a16="http://schemas.microsoft.com/office/drawing/2014/main" id="{C8D89F71-9459-4318-ACAE-874616C3AD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0462" y="968188"/>
            <a:ext cx="10194046" cy="4894232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내용 개체 틀 4">
            <a:extLst>
              <a:ext uri="{FF2B5EF4-FFF2-40B4-BE49-F238E27FC236}">
                <a16:creationId xmlns:a16="http://schemas.microsoft.com/office/drawing/2014/main" id="{17B53ED0-6014-234D-A67C-70B9F0D8CE2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22731" y="1289918"/>
            <a:ext cx="7749507" cy="42428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7855567"/>
      </p:ext>
    </p:extLst>
  </p:cSld>
  <p:clrMapOvr>
    <a:masterClrMapping/>
  </p:clrMapOvr>
</p:sld>
</file>

<file path=ppt/theme/theme1.xml><?xml version="1.0" encoding="utf-8"?>
<a:theme xmlns:a="http://schemas.openxmlformats.org/drawingml/2006/main" name="자르기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자르기</Template>
  <TotalTime>24</TotalTime>
  <Words>28</Words>
  <Application>Microsoft Macintosh PowerPoint</Application>
  <PresentationFormat>와이드스크린</PresentationFormat>
  <Paragraphs>3</Paragraphs>
  <Slides>8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8</vt:i4>
      </vt:variant>
    </vt:vector>
  </HeadingPairs>
  <TitlesOfParts>
    <vt:vector size="14" baseType="lpstr">
      <vt:lpstr>APPLE SD GOTHIC NEO MEDIUM</vt:lpstr>
      <vt:lpstr>APPLE SD GOTHIC NEO MEDIUM</vt:lpstr>
      <vt:lpstr>APPLE SD GOTHICNEO EXTRABOLD</vt:lpstr>
      <vt:lpstr>MARU Buri Beta</vt:lpstr>
      <vt:lpstr>Franklin Gothic Book</vt:lpstr>
      <vt:lpstr>자르기</vt:lpstr>
      <vt:lpstr>의약품 부작용 피해 구제사업</vt:lpstr>
      <vt:lpstr>PowerPoint 프레젠테이션</vt:lpstr>
      <vt:lpstr>PowerPoint 프레젠테이션</vt:lpstr>
      <vt:lpstr>의약품 부작용으로 사망, 장애, 질병 피해를 입은 환자 및 유족에게 사망일시보상금•장례비, 장애일시보상금 및 진료비를 지급하는 사업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의약품 부작용 피해 구제사업</dc:title>
  <dc:creator>KIM LEEHANG</dc:creator>
  <cp:lastModifiedBy>KIM LEEHANG</cp:lastModifiedBy>
  <cp:revision>1</cp:revision>
  <dcterms:created xsi:type="dcterms:W3CDTF">2021-09-10T02:34:31Z</dcterms:created>
  <dcterms:modified xsi:type="dcterms:W3CDTF">2021-09-10T02:59:29Z</dcterms:modified>
</cp:coreProperties>
</file>