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6" r:id="rId2"/>
    <p:sldMasterId id="2147483738" r:id="rId3"/>
  </p:sldMasterIdLst>
  <p:notesMasterIdLst>
    <p:notesMasterId r:id="rId15"/>
  </p:notesMasterIdLst>
  <p:sldIdLst>
    <p:sldId id="256" r:id="rId4"/>
    <p:sldId id="395" r:id="rId5"/>
    <p:sldId id="447" r:id="rId6"/>
    <p:sldId id="448" r:id="rId7"/>
    <p:sldId id="444" r:id="rId8"/>
    <p:sldId id="449" r:id="rId9"/>
    <p:sldId id="445" r:id="rId10"/>
    <p:sldId id="317" r:id="rId11"/>
    <p:sldId id="451" r:id="rId12"/>
    <p:sldId id="446" r:id="rId13"/>
    <p:sldId id="452" r:id="rId14"/>
  </p:sldIdLst>
  <p:sldSz cx="11717338" cy="6591300"/>
  <p:notesSz cx="6591300" cy="929005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Cambria" panose="02040503050406030204" pitchFamily="18" charset="0"/>
      <p:regular r:id="rId22"/>
      <p:bold r:id="rId23"/>
      <p:italic r:id="rId24"/>
      <p:boldItalic r:id="rId25"/>
    </p:embeddedFont>
    <p:embeddedFont>
      <p:font typeface="HY견고딕" panose="02030600000101010101" pitchFamily="18" charset="-127"/>
      <p:regular r:id="rId26"/>
    </p:embeddedFont>
    <p:embeddedFont>
      <p:font typeface="맑은 고딕" panose="020B0503020000020004" pitchFamily="50" charset="-127"/>
      <p:regular r:id="rId27"/>
      <p:bold r:id="rId28"/>
    </p:embeddedFont>
    <p:embeddedFont>
      <p:font typeface="맑은 고딕" panose="020B0503020000020004" pitchFamily="50" charset="-127"/>
      <p:regular r:id="rId27"/>
      <p:bold r:id="rId28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3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7A60"/>
    <a:srgbClr val="F9E8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18" autoAdjust="0"/>
    <p:restoredTop sz="98519" autoAdjust="0"/>
  </p:normalViewPr>
  <p:slideViewPr>
    <p:cSldViewPr>
      <p:cViewPr varScale="1">
        <p:scale>
          <a:sx n="93" d="100"/>
          <a:sy n="93" d="100"/>
        </p:scale>
        <p:origin x="90" y="384"/>
      </p:cViewPr>
      <p:guideLst>
        <p:guide orient="horz" pos="2043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112" d="100"/>
          <a:sy n="112" d="100"/>
        </p:scale>
        <p:origin x="4416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55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733800" y="0"/>
            <a:ext cx="2855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75BFFC-9740-4DF6-83A5-253FD1684BCA}" type="datetimeFigureOut">
              <a:rPr lang="ko-KR" altLang="en-US" smtClean="0"/>
              <a:pPr/>
              <a:t>2021-06-29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00025" y="696913"/>
            <a:ext cx="6191250" cy="3482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58813" y="4413250"/>
            <a:ext cx="5273675" cy="4179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823325"/>
            <a:ext cx="2855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733800" y="8823325"/>
            <a:ext cx="2855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F604D-E5FF-47AD-9BB1-F4FC91A863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331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00025" y="696913"/>
            <a:ext cx="6191250" cy="34829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F604D-E5FF-47AD-9BB1-F4FC91A86370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4651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00025" y="696913"/>
            <a:ext cx="6191250" cy="34829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ko-KR" altLang="en-US" dirty="0"/>
              <a:t>제목 </a:t>
            </a:r>
            <a:r>
              <a:rPr kumimoji="1" lang="en-US" altLang="ko-KR" dirty="0"/>
              <a:t>:</a:t>
            </a:r>
            <a:r>
              <a:rPr kumimoji="1" lang="ko-KR" altLang="en-US" dirty="0"/>
              <a:t> </a:t>
            </a:r>
            <a:r>
              <a:rPr kumimoji="1" lang="ko-KR" altLang="en-US" dirty="0" err="1"/>
              <a:t>나눔바른고딕</a:t>
            </a:r>
            <a:endParaRPr kumimoji="1" lang="en-US" altLang="ko-KR" dirty="0"/>
          </a:p>
          <a:p>
            <a:r>
              <a:rPr kumimoji="1" lang="ko-KR" altLang="en-US" dirty="0"/>
              <a:t>질문 </a:t>
            </a:r>
            <a:r>
              <a:rPr kumimoji="1" lang="en-US" altLang="ko-KR" dirty="0"/>
              <a:t>:</a:t>
            </a:r>
            <a:r>
              <a:rPr kumimoji="1" lang="ko-KR" altLang="en-US" dirty="0"/>
              <a:t> </a:t>
            </a:r>
            <a:r>
              <a:rPr kumimoji="1" lang="ko-KR" altLang="en-US" dirty="0" err="1"/>
              <a:t>나눔바른펜</a:t>
            </a:r>
            <a:r>
              <a:rPr kumimoji="1" lang="ko-KR" altLang="en-US" dirty="0"/>
              <a:t> </a:t>
            </a:r>
            <a:endParaRPr kumimoji="1" lang="en-US" altLang="ko-KR" dirty="0"/>
          </a:p>
          <a:p>
            <a:r>
              <a:rPr kumimoji="1" lang="ko-KR" altLang="en-US" dirty="0"/>
              <a:t>예시 </a:t>
            </a:r>
            <a:r>
              <a:rPr kumimoji="1" lang="en-US" altLang="ko-KR" dirty="0"/>
              <a:t>:</a:t>
            </a:r>
            <a:r>
              <a:rPr kumimoji="1" lang="ko-KR" altLang="en-US" dirty="0"/>
              <a:t> </a:t>
            </a:r>
            <a:r>
              <a:rPr kumimoji="1" lang="ko-KR" altLang="en-US" dirty="0" err="1"/>
              <a:t>나눔손글씨펜</a:t>
            </a:r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F604D-E5FF-47AD-9BB1-F4FC91A86370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6516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79010" y="2043486"/>
            <a:ext cx="9959739" cy="530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57603" y="3691150"/>
            <a:ext cx="820213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093" y="350996"/>
            <a:ext cx="10106204" cy="127401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7095" y="1615784"/>
            <a:ext cx="4956982" cy="79187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7095" y="2407656"/>
            <a:ext cx="4956982" cy="354129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32112" y="1615784"/>
            <a:ext cx="4981395" cy="79187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32112" y="2407656"/>
            <a:ext cx="4981395" cy="354129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289EC-5E3D-410F-83C6-BD0E86AA0F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FD58-3517-4658-999B-D14F652D8ED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785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289EC-5E3D-410F-83C6-BD0E86AA0F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FD58-3517-4658-999B-D14F652D8ED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623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289EC-5E3D-410F-83C6-BD0E86AA0F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FD58-3517-4658-999B-D14F652D8ED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860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093" y="439420"/>
            <a:ext cx="3779146" cy="153797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1395" y="949190"/>
            <a:ext cx="5931902" cy="46840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7093" y="1977390"/>
            <a:ext cx="3779146" cy="36633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289EC-5E3D-410F-83C6-BD0E86AA0F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FD58-3517-4658-999B-D14F652D8ED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654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093" y="439420"/>
            <a:ext cx="3779146" cy="153797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81395" y="949190"/>
            <a:ext cx="5931902" cy="468409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7093" y="1977390"/>
            <a:ext cx="3779146" cy="36633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289EC-5E3D-410F-83C6-BD0E86AA0F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FD58-3517-4658-999B-D14F652D8ED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961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289EC-5E3D-410F-83C6-BD0E86AA0F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FD58-3517-4658-999B-D14F652D8ED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620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85430" y="350926"/>
            <a:ext cx="2526551" cy="5585822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5569" y="350926"/>
            <a:ext cx="7433186" cy="5585822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289EC-5E3D-410F-83C6-BD0E86AA0F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FD58-3517-4658-999B-D14F652D8ED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957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717338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 descr="C:\Users\B5K\Desktop\약사회 로고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278" y="3576390"/>
            <a:ext cx="4353317" cy="70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그림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822" y="2259657"/>
            <a:ext cx="3684046" cy="4421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그림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4495" y="2334419"/>
            <a:ext cx="3684046" cy="4421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99122" y="1565466"/>
            <a:ext cx="9959737" cy="862057"/>
          </a:xfrm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lIns="91440"/>
          <a:lstStyle>
            <a:lvl1pPr algn="ctr">
              <a:defRPr sz="4000">
                <a:solidFill>
                  <a:srgbClr val="FFFFFF"/>
                </a:solidFill>
              </a:defRPr>
            </a:lvl1pPr>
          </a:lstStyle>
          <a:p>
            <a:pPr lvl="0"/>
            <a:r>
              <a:rPr lang="ko-KR" altLang="en-US" noProof="0" dirty="0"/>
              <a:t>마스터 제목 스타일 편집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706396" y="2427519"/>
            <a:ext cx="8202137" cy="512657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ko-KR" altLang="en-US" noProof="0" dirty="0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946935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717338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 descr="C:\Users\B5K\Desktop\약사회 로고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308" y="129824"/>
            <a:ext cx="3415523" cy="556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그림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50" y="2427624"/>
            <a:ext cx="2111562" cy="4163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그림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89" y="2427624"/>
            <a:ext cx="2502140" cy="4163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99122" y="1565466"/>
            <a:ext cx="9959737" cy="862057"/>
          </a:xfrm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lIns="91440"/>
          <a:lstStyle>
            <a:lvl1pPr algn="ctr">
              <a:defRPr sz="4000">
                <a:solidFill>
                  <a:srgbClr val="FFFFFF"/>
                </a:solidFill>
              </a:defRPr>
            </a:lvl1pPr>
          </a:lstStyle>
          <a:p>
            <a:pPr lvl="0"/>
            <a:r>
              <a:rPr lang="ko-KR" altLang="en-US" noProof="0" dirty="0"/>
              <a:t>마스터 제목 스타일 편집</a:t>
            </a: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706396" y="2427519"/>
            <a:ext cx="8202137" cy="512657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ko-KR" altLang="en-US" noProof="0" dirty="0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616925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C:\Users\B5K\Desktop\약사회 로고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818" y="111515"/>
            <a:ext cx="1993575" cy="32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직선 연결선 2"/>
          <p:cNvCxnSpPr/>
          <p:nvPr userDrawn="1"/>
        </p:nvCxnSpPr>
        <p:spPr>
          <a:xfrm>
            <a:off x="138332" y="457729"/>
            <a:ext cx="11440679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717338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476" y="3988347"/>
            <a:ext cx="2020021" cy="242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그림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483" y="3988347"/>
            <a:ext cx="2020021" cy="242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0563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1178" y="1479578"/>
            <a:ext cx="5374984" cy="669542"/>
          </a:xfrm>
        </p:spPr>
        <p:txBody>
          <a:bodyPr lIns="0" tIns="0" rIns="0" bIns="0"/>
          <a:lstStyle>
            <a:lvl1pPr>
              <a:defRPr sz="4351" b="1" i="0">
                <a:solidFill>
                  <a:srgbClr val="595857"/>
                </a:solidFill>
                <a:latin typeface="Malgun Gothic"/>
                <a:cs typeface="Malgun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891" y="103886"/>
            <a:ext cx="2603853" cy="312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그림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2" y="103886"/>
            <a:ext cx="2601818" cy="312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그림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277" y="103886"/>
            <a:ext cx="2601819" cy="312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404" y="103886"/>
            <a:ext cx="2603853" cy="312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그림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1" y="3364310"/>
            <a:ext cx="2601818" cy="312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그림 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901" y="3364310"/>
            <a:ext cx="2601819" cy="312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그림 1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154" y="3364310"/>
            <a:ext cx="2603853" cy="312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그림 1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204" y="3356814"/>
            <a:ext cx="2601819" cy="312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그림 1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957" y="3364310"/>
            <a:ext cx="2601818" cy="312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6864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8800" y="1830917"/>
            <a:ext cx="9666804" cy="2493098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8800" y="4394200"/>
            <a:ext cx="8280252" cy="1025313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A270-A2EE-4980-BA39-EF5D023E2FBA}" type="datetime1">
              <a:rPr lang="ko-KR" altLang="en-US" smtClean="0">
                <a:solidFill>
                  <a:srgbClr val="D9F3F4"/>
                </a:solidFill>
              </a:rPr>
              <a:pPr/>
              <a:t>2021-06-29</a:t>
            </a:fld>
            <a:endParaRPr lang="ko-KR" altLang="en-US">
              <a:solidFill>
                <a:srgbClr val="D9F3F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D9F3F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0032-506F-4644-8A62-164732A74FA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31243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40080" indent="-228600">
              <a:buFont typeface="Wingdings" panose="05000000000000000000" pitchFamily="2" charset="2"/>
              <a:buChar char="ü"/>
              <a:defRPr/>
            </a:lvl2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ED34-B134-4727-85E6-7ADDF9C484B6}" type="datetime1">
              <a:rPr lang="ko-KR" altLang="en-US" smtClean="0">
                <a:solidFill>
                  <a:srgbClr val="D9F3F4"/>
                </a:solidFill>
              </a:rPr>
              <a:pPr/>
              <a:t>2021-06-29</a:t>
            </a:fld>
            <a:endParaRPr lang="ko-KR" altLang="en-US">
              <a:solidFill>
                <a:srgbClr val="D9F3F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D9F3F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0032-506F-4644-8A62-164732A74FA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326804" y="6271581"/>
            <a:ext cx="11068230" cy="17300"/>
          </a:xfrm>
          <a:prstGeom prst="rect">
            <a:avLst/>
          </a:prstGeom>
          <a:solidFill>
            <a:srgbClr val="006BAF"/>
          </a:solidFill>
          <a:ln>
            <a:solidFill>
              <a:srgbClr val="006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006BAF"/>
              </a:solidFill>
            </a:endParaRPr>
          </a:p>
        </p:txBody>
      </p:sp>
      <p:sp>
        <p:nvSpPr>
          <p:cNvPr id="8" name="직사각형 7"/>
          <p:cNvSpPr/>
          <p:nvPr userDrawn="1"/>
        </p:nvSpPr>
        <p:spPr>
          <a:xfrm>
            <a:off x="322304" y="181304"/>
            <a:ext cx="2122273" cy="56734"/>
          </a:xfrm>
          <a:prstGeom prst="rect">
            <a:avLst/>
          </a:prstGeom>
          <a:solidFill>
            <a:srgbClr val="006BAF"/>
          </a:solidFill>
          <a:ln>
            <a:solidFill>
              <a:srgbClr val="006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006BA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8312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592" y="5273040"/>
            <a:ext cx="9815304" cy="1122962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760" y="3703029"/>
            <a:ext cx="7862415" cy="157001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9A8F1-C741-4E87-BC58-E8E8EC4322CD}" type="datetime1">
              <a:rPr lang="ko-KR" altLang="en-US" smtClean="0">
                <a:solidFill>
                  <a:srgbClr val="D9F3F4"/>
                </a:solidFill>
              </a:rPr>
              <a:pPr/>
              <a:t>2021-06-29</a:t>
            </a:fld>
            <a:endParaRPr lang="ko-KR" altLang="en-US">
              <a:solidFill>
                <a:srgbClr val="D9F3F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D9F3F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0032-506F-4644-8A62-164732A74FA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44304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5867" y="1476451"/>
            <a:ext cx="4686935" cy="441177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3380" y="1476451"/>
            <a:ext cx="4686935" cy="441177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8E1B-F109-4972-AB99-A311ECC1415A}" type="datetime1">
              <a:rPr lang="ko-KR" altLang="en-US" smtClean="0">
                <a:solidFill>
                  <a:srgbClr val="D9F3F4"/>
                </a:solidFill>
              </a:rPr>
              <a:pPr/>
              <a:t>2021-06-29</a:t>
            </a:fld>
            <a:endParaRPr lang="ko-KR" altLang="en-US">
              <a:solidFill>
                <a:srgbClr val="D9F3F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D9F3F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0032-506F-4644-8A62-164732A74FA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직사각형 7"/>
          <p:cNvSpPr/>
          <p:nvPr userDrawn="1"/>
        </p:nvSpPr>
        <p:spPr>
          <a:xfrm>
            <a:off x="322304" y="181304"/>
            <a:ext cx="2122273" cy="56734"/>
          </a:xfrm>
          <a:prstGeom prst="rect">
            <a:avLst/>
          </a:prstGeom>
          <a:solidFill>
            <a:srgbClr val="006BAF"/>
          </a:solidFill>
          <a:ln>
            <a:solidFill>
              <a:srgbClr val="006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006BAF"/>
              </a:solidFill>
            </a:endParaRPr>
          </a:p>
        </p:txBody>
      </p:sp>
      <p:sp>
        <p:nvSpPr>
          <p:cNvPr id="9" name="직사각형 8"/>
          <p:cNvSpPr/>
          <p:nvPr userDrawn="1"/>
        </p:nvSpPr>
        <p:spPr>
          <a:xfrm>
            <a:off x="326804" y="6271581"/>
            <a:ext cx="11068230" cy="17300"/>
          </a:xfrm>
          <a:prstGeom prst="rect">
            <a:avLst/>
          </a:prstGeom>
          <a:solidFill>
            <a:srgbClr val="006BAF"/>
          </a:solidFill>
          <a:ln>
            <a:solidFill>
              <a:srgbClr val="006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006BA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4765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867" y="1475414"/>
            <a:ext cx="4686935" cy="61488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867" y="2090296"/>
            <a:ext cx="4686935" cy="37976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63380" y="1475414"/>
            <a:ext cx="4686935" cy="61488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63380" y="2090296"/>
            <a:ext cx="4686935" cy="37976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695F-CE47-4BD3-B770-827417ECC237}" type="datetime1">
              <a:rPr lang="ko-KR" altLang="en-US" smtClean="0">
                <a:solidFill>
                  <a:srgbClr val="D9F3F4"/>
                </a:solidFill>
              </a:rPr>
              <a:pPr/>
              <a:t>2021-06-29</a:t>
            </a:fld>
            <a:endParaRPr lang="ko-KR" altLang="en-US">
              <a:solidFill>
                <a:srgbClr val="D9F3F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D9F3F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0032-506F-4644-8A62-164732A74FA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직사각형 9"/>
          <p:cNvSpPr/>
          <p:nvPr userDrawn="1"/>
        </p:nvSpPr>
        <p:spPr>
          <a:xfrm>
            <a:off x="326804" y="6271581"/>
            <a:ext cx="11068230" cy="17300"/>
          </a:xfrm>
          <a:prstGeom prst="rect">
            <a:avLst/>
          </a:prstGeom>
          <a:solidFill>
            <a:srgbClr val="006BAF"/>
          </a:solidFill>
          <a:ln>
            <a:solidFill>
              <a:srgbClr val="006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006BAF"/>
              </a:solidFill>
            </a:endParaRPr>
          </a:p>
        </p:txBody>
      </p:sp>
      <p:sp>
        <p:nvSpPr>
          <p:cNvPr id="11" name="직사각형 10"/>
          <p:cNvSpPr/>
          <p:nvPr userDrawn="1"/>
        </p:nvSpPr>
        <p:spPr>
          <a:xfrm>
            <a:off x="322304" y="181304"/>
            <a:ext cx="2122273" cy="56734"/>
          </a:xfrm>
          <a:prstGeom prst="rect">
            <a:avLst/>
          </a:prstGeom>
          <a:solidFill>
            <a:srgbClr val="006BAF"/>
          </a:solidFill>
          <a:ln>
            <a:solidFill>
              <a:srgbClr val="006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006BA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1705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9AB3D-96F9-4086-933B-9D04E9021951}" type="datetime1">
              <a:rPr lang="ko-KR" altLang="en-US" smtClean="0">
                <a:solidFill>
                  <a:srgbClr val="D9F3F4"/>
                </a:solidFill>
              </a:rPr>
              <a:pPr/>
              <a:t>2021-06-29</a:t>
            </a:fld>
            <a:endParaRPr lang="ko-KR" altLang="en-US">
              <a:solidFill>
                <a:srgbClr val="D9F3F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D9F3F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0032-506F-4644-8A62-164732A74FA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6483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1CDC7-DE1F-4B40-B24E-369DEAFF7121}" type="datetime1">
              <a:rPr lang="ko-KR" altLang="en-US" smtClean="0">
                <a:solidFill>
                  <a:srgbClr val="D9F3F4"/>
                </a:solidFill>
              </a:rPr>
              <a:pPr/>
              <a:t>2021-06-29</a:t>
            </a:fld>
            <a:endParaRPr lang="ko-KR" altLang="en-US">
              <a:solidFill>
                <a:srgbClr val="D9F3F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D9F3F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0032-506F-4644-8A62-164732A74FA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21112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579" y="5281828"/>
            <a:ext cx="9959737" cy="571246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0748" y="5858934"/>
            <a:ext cx="9959739" cy="585893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CEA6-DF48-499C-91AC-EBB3B028CBFD}" type="datetime1">
              <a:rPr lang="ko-KR" altLang="en-US" smtClean="0">
                <a:solidFill>
                  <a:srgbClr val="D9F3F4"/>
                </a:solidFill>
              </a:rPr>
              <a:pPr/>
              <a:t>2021-06-29</a:t>
            </a:fld>
            <a:endParaRPr lang="ko-KR" altLang="en-US">
              <a:solidFill>
                <a:srgbClr val="D9F3F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D9F3F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0032-506F-4644-8A62-164732A74FA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0578" y="366184"/>
            <a:ext cx="9959737" cy="475061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0871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672" y="5281573"/>
            <a:ext cx="9959737" cy="571502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0838538" cy="5273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6672" y="5858933"/>
            <a:ext cx="9959737" cy="588823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F535D-B920-4E2D-8CCD-B478E799CF83}" type="datetime1">
              <a:rPr lang="ko-KR" altLang="en-US" smtClean="0">
                <a:solidFill>
                  <a:srgbClr val="D9F3F4"/>
                </a:solidFill>
              </a:rPr>
              <a:pPr/>
              <a:t>2021-06-29</a:t>
            </a:fld>
            <a:endParaRPr lang="ko-KR" altLang="en-US">
              <a:solidFill>
                <a:srgbClr val="D9F3F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7A0032-506F-4644-8A62-164732A74FA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>
              <a:solidFill>
                <a:srgbClr val="D9F3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152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1178" y="1479578"/>
            <a:ext cx="5374984" cy="669542"/>
          </a:xfrm>
        </p:spPr>
        <p:txBody>
          <a:bodyPr lIns="0" tIns="0" rIns="0" bIns="0"/>
          <a:lstStyle>
            <a:lvl1pPr>
              <a:defRPr sz="4351" b="1" i="0">
                <a:solidFill>
                  <a:srgbClr val="595857"/>
                </a:solidFill>
                <a:latin typeface="Malgun Gothic"/>
                <a:cs typeface="Malgun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86078" y="1516021"/>
            <a:ext cx="509704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034640" y="1516021"/>
            <a:ext cx="509704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2832-F9A4-43DE-8829-B6240A3F88A6}" type="datetime1">
              <a:rPr lang="ko-KR" altLang="en-US" smtClean="0">
                <a:solidFill>
                  <a:srgbClr val="D9F3F4"/>
                </a:solidFill>
              </a:rPr>
              <a:pPr/>
              <a:t>2021-06-29</a:t>
            </a:fld>
            <a:endParaRPr lang="ko-KR" altLang="en-US">
              <a:solidFill>
                <a:srgbClr val="D9F3F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D9F3F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0032-506F-4644-8A62-164732A74FA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91526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95070" y="263969"/>
            <a:ext cx="2245823" cy="5623966"/>
          </a:xfrm>
        </p:spPr>
        <p:txBody>
          <a:bodyPr vert="eaVert" anchor="b" anchorCtr="0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5867" y="263969"/>
            <a:ext cx="7713914" cy="5623966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5B19-055D-4D87-8187-029A3075A7F0}" type="datetime1">
              <a:rPr lang="ko-KR" altLang="en-US" smtClean="0">
                <a:solidFill>
                  <a:srgbClr val="D9F3F4"/>
                </a:solidFill>
              </a:rPr>
              <a:pPr/>
              <a:t>2021-06-29</a:t>
            </a:fld>
            <a:endParaRPr lang="ko-KR" altLang="en-US">
              <a:solidFill>
                <a:srgbClr val="D9F3F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D9F3F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0032-506F-4644-8A62-164732A74FA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44343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585867" y="263969"/>
            <a:ext cx="10545604" cy="56239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711217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1178" y="1479578"/>
            <a:ext cx="5374984" cy="669542"/>
          </a:xfrm>
        </p:spPr>
        <p:txBody>
          <a:bodyPr lIns="0" tIns="0" rIns="0" bIns="0"/>
          <a:lstStyle>
            <a:lvl1pPr>
              <a:defRPr sz="4351" b="1" i="0">
                <a:solidFill>
                  <a:srgbClr val="595857"/>
                </a:solidFill>
                <a:latin typeface="Malgun Gothic"/>
                <a:cs typeface="Malgun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bk object 25"/>
          <p:cNvSpPr/>
          <p:nvPr/>
        </p:nvSpPr>
        <p:spPr>
          <a:xfrm>
            <a:off x="1" y="5193989"/>
            <a:ext cx="11711695" cy="1396202"/>
          </a:xfrm>
          <a:custGeom>
            <a:avLst/>
            <a:gdLst/>
            <a:ahLst/>
            <a:cxnLst/>
            <a:rect l="l" t="t" r="r" b="b"/>
            <a:pathLst>
              <a:path w="6588125" h="1967865">
                <a:moveTo>
                  <a:pt x="0" y="1967382"/>
                </a:moveTo>
                <a:lnTo>
                  <a:pt x="0" y="0"/>
                </a:lnTo>
                <a:lnTo>
                  <a:pt x="6587997" y="0"/>
                </a:lnTo>
                <a:lnTo>
                  <a:pt x="6587997" y="1967382"/>
                </a:lnTo>
                <a:lnTo>
                  <a:pt x="0" y="19673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27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8803" y="1078715"/>
            <a:ext cx="9959737" cy="229474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4667" y="3461968"/>
            <a:ext cx="8788004" cy="159137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289EC-5E3D-410F-83C6-BD0E86AA0F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FD58-3517-4658-999B-D14F652D8ED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5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289EC-5E3D-410F-83C6-BD0E86AA0F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FD58-3517-4658-999B-D14F652D8ED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222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465" y="1643413"/>
            <a:ext cx="10106204" cy="274179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465" y="4410986"/>
            <a:ext cx="10106204" cy="144184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289EC-5E3D-410F-83C6-BD0E86AA0F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FD58-3517-4658-999B-D14F652D8ED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175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5568" y="1754632"/>
            <a:ext cx="4979869" cy="418211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1902" y="1754632"/>
            <a:ext cx="4979869" cy="418211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289EC-5E3D-410F-83C6-BD0E86AA0F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2021-06-29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FD58-3517-4658-999B-D14F652D8ED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363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1178" y="1479759"/>
            <a:ext cx="5374984" cy="530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50" b="1" i="0">
                <a:solidFill>
                  <a:srgbClr val="595857"/>
                </a:solidFill>
                <a:latin typeface="Malgun Gothic"/>
                <a:cs typeface="Malgun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85868" y="1516021"/>
            <a:ext cx="1054560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983895" y="6129931"/>
            <a:ext cx="374954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85868" y="6129931"/>
            <a:ext cx="269498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36485" y="6129931"/>
            <a:ext cx="269498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76666">
        <a:defRPr>
          <a:latin typeface="+mn-lt"/>
          <a:ea typeface="+mn-ea"/>
          <a:cs typeface="+mn-cs"/>
        </a:defRPr>
      </a:lvl2pPr>
      <a:lvl3pPr marL="1153333">
        <a:defRPr>
          <a:latin typeface="+mn-lt"/>
          <a:ea typeface="+mn-ea"/>
          <a:cs typeface="+mn-cs"/>
        </a:defRPr>
      </a:lvl3pPr>
      <a:lvl4pPr marL="1729999">
        <a:defRPr>
          <a:latin typeface="+mn-lt"/>
          <a:ea typeface="+mn-ea"/>
          <a:cs typeface="+mn-cs"/>
        </a:defRPr>
      </a:lvl4pPr>
      <a:lvl5pPr marL="2306665">
        <a:defRPr>
          <a:latin typeface="+mn-lt"/>
          <a:ea typeface="+mn-ea"/>
          <a:cs typeface="+mn-cs"/>
        </a:defRPr>
      </a:lvl5pPr>
      <a:lvl6pPr marL="2883332">
        <a:defRPr>
          <a:latin typeface="+mn-lt"/>
          <a:ea typeface="+mn-ea"/>
          <a:cs typeface="+mn-cs"/>
        </a:defRPr>
      </a:lvl6pPr>
      <a:lvl7pPr marL="3459998">
        <a:defRPr>
          <a:latin typeface="+mn-lt"/>
          <a:ea typeface="+mn-ea"/>
          <a:cs typeface="+mn-cs"/>
        </a:defRPr>
      </a:lvl7pPr>
      <a:lvl8pPr marL="4036665">
        <a:defRPr>
          <a:latin typeface="+mn-lt"/>
          <a:ea typeface="+mn-ea"/>
          <a:cs typeface="+mn-cs"/>
        </a:defRPr>
      </a:lvl8pPr>
      <a:lvl9pPr marL="461333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76666">
        <a:defRPr>
          <a:latin typeface="+mn-lt"/>
          <a:ea typeface="+mn-ea"/>
          <a:cs typeface="+mn-cs"/>
        </a:defRPr>
      </a:lvl2pPr>
      <a:lvl3pPr marL="1153333">
        <a:defRPr>
          <a:latin typeface="+mn-lt"/>
          <a:ea typeface="+mn-ea"/>
          <a:cs typeface="+mn-cs"/>
        </a:defRPr>
      </a:lvl3pPr>
      <a:lvl4pPr marL="1729999">
        <a:defRPr>
          <a:latin typeface="+mn-lt"/>
          <a:ea typeface="+mn-ea"/>
          <a:cs typeface="+mn-cs"/>
        </a:defRPr>
      </a:lvl4pPr>
      <a:lvl5pPr marL="2306665">
        <a:defRPr>
          <a:latin typeface="+mn-lt"/>
          <a:ea typeface="+mn-ea"/>
          <a:cs typeface="+mn-cs"/>
        </a:defRPr>
      </a:lvl5pPr>
      <a:lvl6pPr marL="2883332">
        <a:defRPr>
          <a:latin typeface="+mn-lt"/>
          <a:ea typeface="+mn-ea"/>
          <a:cs typeface="+mn-cs"/>
        </a:defRPr>
      </a:lvl6pPr>
      <a:lvl7pPr marL="3459998">
        <a:defRPr>
          <a:latin typeface="+mn-lt"/>
          <a:ea typeface="+mn-ea"/>
          <a:cs typeface="+mn-cs"/>
        </a:defRPr>
      </a:lvl7pPr>
      <a:lvl8pPr marL="4036665">
        <a:defRPr>
          <a:latin typeface="+mn-lt"/>
          <a:ea typeface="+mn-ea"/>
          <a:cs typeface="+mn-cs"/>
        </a:defRPr>
      </a:lvl8pPr>
      <a:lvl9pPr marL="461333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5567" y="350996"/>
            <a:ext cx="10106204" cy="1274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5567" y="1754632"/>
            <a:ext cx="10106204" cy="4182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5567" y="6109170"/>
            <a:ext cx="2636401" cy="3509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latinLnBrk="0"/>
            <a:fld id="{D3D289EC-5E3D-410F-83C6-BD0E86AA0F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457200" latinLnBrk="0"/>
              <a:t>2021-06-29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81368" y="6109170"/>
            <a:ext cx="3954602" cy="3509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latinLnBrk="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5370" y="6109170"/>
            <a:ext cx="2636401" cy="3509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latinLnBrk="0"/>
            <a:fld id="{CF9EFD58-3517-4658-999B-D14F652D8ED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457200" latinLnBrk="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024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5867" y="263958"/>
            <a:ext cx="9764448" cy="10985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867" y="1537970"/>
            <a:ext cx="9764448" cy="4613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838538" y="0"/>
            <a:ext cx="878800" cy="6591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838538" y="5273040"/>
            <a:ext cx="878800" cy="6591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2835" y="5429278"/>
            <a:ext cx="703040" cy="380831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27A0032-506F-4644-8A62-164732A74FA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101184" y="3832729"/>
            <a:ext cx="2275220" cy="468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ko-KR" altLang="en-US">
              <a:solidFill>
                <a:srgbClr val="D9F3F4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067008" y="1523333"/>
            <a:ext cx="2343572" cy="468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0072AD8-F0B0-4ACB-8966-B057B0D4697A}" type="datetime1">
              <a:rPr lang="ko-KR" altLang="en-US" smtClean="0">
                <a:solidFill>
                  <a:srgbClr val="D9F3F4"/>
                </a:solidFill>
              </a:rPr>
              <a:pPr/>
              <a:t>2021-06-29</a:t>
            </a:fld>
            <a:endParaRPr lang="ko-KR" altLang="en-US">
              <a:solidFill>
                <a:srgbClr val="D9F3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43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</p:sldLayoutIdLst>
  <p:hf hdr="0" ftr="0" dt="0"/>
  <p:txStyles>
    <p:titleStyle>
      <a:lvl1pPr algn="l" defTabSz="914400" rtl="0" eaLnBrk="1" latinLnBrk="1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1" hangingPunct="1">
        <a:spcBef>
          <a:spcPct val="20000"/>
        </a:spcBef>
        <a:buClr>
          <a:schemeClr val="accent2"/>
        </a:buClr>
        <a:buFont typeface="Wingdings" panose="05000000000000000000" pitchFamily="2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1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1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1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1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1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1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그룹 130">
            <a:extLst>
              <a:ext uri="{FF2B5EF4-FFF2-40B4-BE49-F238E27FC236}">
                <a16:creationId xmlns:a16="http://schemas.microsoft.com/office/drawing/2014/main" id="{B944B9F2-5614-1A48-8193-4BC3D7FAD040}"/>
              </a:ext>
            </a:extLst>
          </p:cNvPr>
          <p:cNvGrpSpPr/>
          <p:nvPr/>
        </p:nvGrpSpPr>
        <p:grpSpPr>
          <a:xfrm>
            <a:off x="1" y="6"/>
            <a:ext cx="9256374" cy="6579944"/>
            <a:chOff x="0" y="-861081"/>
            <a:chExt cx="11692503" cy="8311681"/>
          </a:xfrm>
        </p:grpSpPr>
        <p:sp>
          <p:nvSpPr>
            <p:cNvPr id="2" name="object 2"/>
            <p:cNvSpPr/>
            <p:nvPr/>
          </p:nvSpPr>
          <p:spPr>
            <a:xfrm>
              <a:off x="0" y="1564691"/>
              <a:ext cx="11692503" cy="5885909"/>
            </a:xfrm>
            <a:custGeom>
              <a:avLst/>
              <a:gdLst/>
              <a:ahLst/>
              <a:cxnLst/>
              <a:rect l="l" t="t" r="r" b="b"/>
              <a:pathLst>
                <a:path w="6577330" h="6577330">
                  <a:moveTo>
                    <a:pt x="0" y="0"/>
                  </a:moveTo>
                  <a:lnTo>
                    <a:pt x="0" y="6577275"/>
                  </a:lnTo>
                  <a:lnTo>
                    <a:pt x="6577279" y="65772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8FC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3" name="object 3"/>
            <p:cNvSpPr/>
            <p:nvPr/>
          </p:nvSpPr>
          <p:spPr>
            <a:xfrm>
              <a:off x="0" y="-861081"/>
              <a:ext cx="6495333" cy="3269697"/>
            </a:xfrm>
            <a:custGeom>
              <a:avLst/>
              <a:gdLst/>
              <a:ahLst/>
              <a:cxnLst/>
              <a:rect l="l" t="t" r="r" b="b"/>
              <a:pathLst>
                <a:path w="3653790" h="3653790">
                  <a:moveTo>
                    <a:pt x="3653345" y="0"/>
                  </a:moveTo>
                  <a:lnTo>
                    <a:pt x="0" y="0"/>
                  </a:lnTo>
                  <a:lnTo>
                    <a:pt x="0" y="3653341"/>
                  </a:lnTo>
                  <a:lnTo>
                    <a:pt x="3653345" y="0"/>
                  </a:lnTo>
                  <a:close/>
                </a:path>
              </a:pathLst>
            </a:custGeom>
            <a:solidFill>
              <a:srgbClr val="F0EEF7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4" name="object 4"/>
            <p:cNvSpPr/>
            <p:nvPr/>
          </p:nvSpPr>
          <p:spPr>
            <a:xfrm>
              <a:off x="1292217" y="-861081"/>
              <a:ext cx="5202814" cy="1309811"/>
            </a:xfrm>
            <a:custGeom>
              <a:avLst/>
              <a:gdLst/>
              <a:ahLst/>
              <a:cxnLst/>
              <a:rect l="l" t="t" r="r" b="b"/>
              <a:pathLst>
                <a:path w="2926715" h="1463675">
                  <a:moveTo>
                    <a:pt x="2926442" y="0"/>
                  </a:moveTo>
                  <a:lnTo>
                    <a:pt x="0" y="0"/>
                  </a:lnTo>
                  <a:lnTo>
                    <a:pt x="1463223" y="1463230"/>
                  </a:lnTo>
                  <a:lnTo>
                    <a:pt x="2926442" y="0"/>
                  </a:lnTo>
                  <a:close/>
                </a:path>
              </a:pathLst>
            </a:custGeom>
            <a:solidFill>
              <a:srgbClr val="E4E1F0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5" name="object 5"/>
            <p:cNvSpPr/>
            <p:nvPr/>
          </p:nvSpPr>
          <p:spPr>
            <a:xfrm>
              <a:off x="2" y="-861081"/>
              <a:ext cx="2419100" cy="1785434"/>
            </a:xfrm>
            <a:custGeom>
              <a:avLst/>
              <a:gdLst/>
              <a:ahLst/>
              <a:cxnLst/>
              <a:rect l="l" t="t" r="r" b="b"/>
              <a:pathLst>
                <a:path w="1360805" h="1995170">
                  <a:moveTo>
                    <a:pt x="726906" y="0"/>
                  </a:moveTo>
                  <a:lnTo>
                    <a:pt x="0" y="0"/>
                  </a:lnTo>
                  <a:lnTo>
                    <a:pt x="0" y="1994696"/>
                  </a:lnTo>
                  <a:lnTo>
                    <a:pt x="1360805" y="633894"/>
                  </a:lnTo>
                  <a:lnTo>
                    <a:pt x="726906" y="0"/>
                  </a:lnTo>
                  <a:close/>
                </a:path>
              </a:pathLst>
            </a:custGeom>
            <a:solidFill>
              <a:srgbClr val="BBB3D8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6" name="object 6"/>
            <p:cNvSpPr/>
            <p:nvPr/>
          </p:nvSpPr>
          <p:spPr>
            <a:xfrm>
              <a:off x="2" y="1564691"/>
              <a:ext cx="838726" cy="843848"/>
            </a:xfrm>
            <a:custGeom>
              <a:avLst/>
              <a:gdLst/>
              <a:ahLst/>
              <a:cxnLst/>
              <a:rect l="l" t="t" r="r" b="b"/>
              <a:pathLst>
                <a:path w="471805" h="942975">
                  <a:moveTo>
                    <a:pt x="0" y="0"/>
                  </a:moveTo>
                  <a:lnTo>
                    <a:pt x="0" y="942612"/>
                  </a:lnTo>
                  <a:lnTo>
                    <a:pt x="471308" y="4713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DAED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</p:grpSp>
      <p:grpSp>
        <p:nvGrpSpPr>
          <p:cNvPr id="182" name="그룹 181"/>
          <p:cNvGrpSpPr/>
          <p:nvPr/>
        </p:nvGrpSpPr>
        <p:grpSpPr>
          <a:xfrm rot="1003772">
            <a:off x="8191281" y="1130584"/>
            <a:ext cx="513120" cy="315766"/>
            <a:chOff x="7132627" y="797885"/>
            <a:chExt cx="1153721" cy="476421"/>
          </a:xfrm>
        </p:grpSpPr>
        <p:sp>
          <p:nvSpPr>
            <p:cNvPr id="159" name="object 159"/>
            <p:cNvSpPr/>
            <p:nvPr/>
          </p:nvSpPr>
          <p:spPr>
            <a:xfrm>
              <a:off x="7132627" y="797885"/>
              <a:ext cx="946010" cy="476214"/>
            </a:xfrm>
            <a:custGeom>
              <a:avLst/>
              <a:gdLst/>
              <a:ahLst/>
              <a:cxnLst/>
              <a:rect l="l" t="t" r="r" b="b"/>
              <a:pathLst>
                <a:path w="671195" h="671194">
                  <a:moveTo>
                    <a:pt x="187121" y="0"/>
                  </a:moveTo>
                  <a:lnTo>
                    <a:pt x="132766" y="7690"/>
                  </a:lnTo>
                  <a:lnTo>
                    <a:pt x="90661" y="25475"/>
                  </a:lnTo>
                  <a:lnTo>
                    <a:pt x="54165" y="54178"/>
                  </a:lnTo>
                  <a:lnTo>
                    <a:pt x="25468" y="90667"/>
                  </a:lnTo>
                  <a:lnTo>
                    <a:pt x="7672" y="132790"/>
                  </a:lnTo>
                  <a:lnTo>
                    <a:pt x="0" y="187121"/>
                  </a:lnTo>
                  <a:lnTo>
                    <a:pt x="840" y="204945"/>
                  </a:lnTo>
                  <a:lnTo>
                    <a:pt x="13449" y="256057"/>
                  </a:lnTo>
                  <a:lnTo>
                    <a:pt x="35080" y="294188"/>
                  </a:lnTo>
                  <a:lnTo>
                    <a:pt x="409206" y="671067"/>
                  </a:lnTo>
                  <a:lnTo>
                    <a:pt x="671055" y="409232"/>
                  </a:lnTo>
                  <a:lnTo>
                    <a:pt x="316001" y="54178"/>
                  </a:lnTo>
                  <a:lnTo>
                    <a:pt x="279478" y="25135"/>
                  </a:lnTo>
                  <a:lnTo>
                    <a:pt x="256044" y="13449"/>
                  </a:lnTo>
                  <a:lnTo>
                    <a:pt x="247383" y="10123"/>
                  </a:lnTo>
                  <a:lnTo>
                    <a:pt x="205595" y="785"/>
                  </a:lnTo>
                  <a:lnTo>
                    <a:pt x="196559" y="197"/>
                  </a:lnTo>
                  <a:lnTo>
                    <a:pt x="187121" y="0"/>
                  </a:lnTo>
                  <a:close/>
                </a:path>
                <a:path w="671195" h="671194">
                  <a:moveTo>
                    <a:pt x="256082" y="13373"/>
                  </a:moveTo>
                  <a:lnTo>
                    <a:pt x="256255" y="13449"/>
                  </a:lnTo>
                  <a:lnTo>
                    <a:pt x="256082" y="13373"/>
                  </a:lnTo>
                  <a:close/>
                </a:path>
              </a:pathLst>
            </a:custGeom>
            <a:solidFill>
              <a:srgbClr val="6356A2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60" name="object 160"/>
            <p:cNvSpPr/>
            <p:nvPr/>
          </p:nvSpPr>
          <p:spPr>
            <a:xfrm>
              <a:off x="7340338" y="797894"/>
              <a:ext cx="946010" cy="476214"/>
            </a:xfrm>
            <a:custGeom>
              <a:avLst/>
              <a:gdLst/>
              <a:ahLst/>
              <a:cxnLst/>
              <a:rect l="l" t="t" r="r" b="b"/>
              <a:pathLst>
                <a:path w="671195" h="671194">
                  <a:moveTo>
                    <a:pt x="483946" y="0"/>
                  </a:moveTo>
                  <a:lnTo>
                    <a:pt x="431636" y="7565"/>
                  </a:lnTo>
                  <a:lnTo>
                    <a:pt x="391013" y="25464"/>
                  </a:lnTo>
                  <a:lnTo>
                    <a:pt x="355053" y="54165"/>
                  </a:lnTo>
                  <a:lnTo>
                    <a:pt x="0" y="409219"/>
                  </a:lnTo>
                  <a:lnTo>
                    <a:pt x="261835" y="671055"/>
                  </a:lnTo>
                  <a:lnTo>
                    <a:pt x="617791" y="315112"/>
                  </a:lnTo>
                  <a:lnTo>
                    <a:pt x="645932" y="279478"/>
                  </a:lnTo>
                  <a:lnTo>
                    <a:pt x="657682" y="256070"/>
                  </a:lnTo>
                  <a:lnTo>
                    <a:pt x="660944" y="247396"/>
                  </a:lnTo>
                  <a:lnTo>
                    <a:pt x="670280" y="205605"/>
                  </a:lnTo>
                  <a:lnTo>
                    <a:pt x="671067" y="187121"/>
                  </a:lnTo>
                  <a:lnTo>
                    <a:pt x="670207" y="168730"/>
                  </a:lnTo>
                  <a:lnTo>
                    <a:pt x="657402" y="115227"/>
                  </a:lnTo>
                  <a:lnTo>
                    <a:pt x="635835" y="75875"/>
                  </a:lnTo>
                  <a:lnTo>
                    <a:pt x="609660" y="47239"/>
                  </a:lnTo>
                  <a:lnTo>
                    <a:pt x="572501" y="21147"/>
                  </a:lnTo>
                  <a:lnTo>
                    <a:pt x="520419" y="3395"/>
                  </a:lnTo>
                  <a:lnTo>
                    <a:pt x="502238" y="840"/>
                  </a:lnTo>
                  <a:lnTo>
                    <a:pt x="483946" y="0"/>
                  </a:lnTo>
                  <a:close/>
                </a:path>
              </a:pathLst>
            </a:custGeom>
            <a:solidFill>
              <a:srgbClr val="796BA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61" name="object 161"/>
            <p:cNvSpPr/>
            <p:nvPr/>
          </p:nvSpPr>
          <p:spPr>
            <a:xfrm>
              <a:off x="7340338" y="1088236"/>
              <a:ext cx="738371" cy="186070"/>
            </a:xfrm>
            <a:custGeom>
              <a:avLst/>
              <a:gdLst/>
              <a:ahLst/>
              <a:cxnLst/>
              <a:rect l="l" t="t" r="r" b="b"/>
              <a:pathLst>
                <a:path w="523875" h="262255">
                  <a:moveTo>
                    <a:pt x="523684" y="0"/>
                  </a:moveTo>
                  <a:lnTo>
                    <a:pt x="0" y="0"/>
                  </a:lnTo>
                  <a:lnTo>
                    <a:pt x="261835" y="261835"/>
                  </a:lnTo>
                  <a:lnTo>
                    <a:pt x="523684" y="0"/>
                  </a:lnTo>
                  <a:close/>
                </a:path>
              </a:pathLst>
            </a:custGeom>
            <a:solidFill>
              <a:srgbClr val="A59ACA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</p:grpSp>
      <p:grpSp>
        <p:nvGrpSpPr>
          <p:cNvPr id="142" name="그룹 141">
            <a:extLst>
              <a:ext uri="{FF2B5EF4-FFF2-40B4-BE49-F238E27FC236}">
                <a16:creationId xmlns:a16="http://schemas.microsoft.com/office/drawing/2014/main" id="{53647D0E-6D13-8146-BC66-885A71D941A0}"/>
              </a:ext>
            </a:extLst>
          </p:cNvPr>
          <p:cNvGrpSpPr/>
          <p:nvPr/>
        </p:nvGrpSpPr>
        <p:grpSpPr>
          <a:xfrm rot="1651983">
            <a:off x="8679602" y="1460219"/>
            <a:ext cx="187366" cy="115302"/>
            <a:chOff x="7132627" y="797885"/>
            <a:chExt cx="1153721" cy="476421"/>
          </a:xfrm>
        </p:grpSpPr>
        <p:sp>
          <p:nvSpPr>
            <p:cNvPr id="143" name="object 159">
              <a:extLst>
                <a:ext uri="{FF2B5EF4-FFF2-40B4-BE49-F238E27FC236}">
                  <a16:creationId xmlns:a16="http://schemas.microsoft.com/office/drawing/2014/main" id="{46D22413-A342-3D4E-95E4-6BD0FCE80252}"/>
                </a:ext>
              </a:extLst>
            </p:cNvPr>
            <p:cNvSpPr/>
            <p:nvPr/>
          </p:nvSpPr>
          <p:spPr>
            <a:xfrm>
              <a:off x="7132627" y="797885"/>
              <a:ext cx="946010" cy="476214"/>
            </a:xfrm>
            <a:custGeom>
              <a:avLst/>
              <a:gdLst/>
              <a:ahLst/>
              <a:cxnLst/>
              <a:rect l="l" t="t" r="r" b="b"/>
              <a:pathLst>
                <a:path w="671195" h="671194">
                  <a:moveTo>
                    <a:pt x="187121" y="0"/>
                  </a:moveTo>
                  <a:lnTo>
                    <a:pt x="132766" y="7690"/>
                  </a:lnTo>
                  <a:lnTo>
                    <a:pt x="90661" y="25475"/>
                  </a:lnTo>
                  <a:lnTo>
                    <a:pt x="54165" y="54178"/>
                  </a:lnTo>
                  <a:lnTo>
                    <a:pt x="25468" y="90667"/>
                  </a:lnTo>
                  <a:lnTo>
                    <a:pt x="7672" y="132790"/>
                  </a:lnTo>
                  <a:lnTo>
                    <a:pt x="0" y="187121"/>
                  </a:lnTo>
                  <a:lnTo>
                    <a:pt x="840" y="204945"/>
                  </a:lnTo>
                  <a:lnTo>
                    <a:pt x="13449" y="256057"/>
                  </a:lnTo>
                  <a:lnTo>
                    <a:pt x="35080" y="294188"/>
                  </a:lnTo>
                  <a:lnTo>
                    <a:pt x="409206" y="671067"/>
                  </a:lnTo>
                  <a:lnTo>
                    <a:pt x="671055" y="409232"/>
                  </a:lnTo>
                  <a:lnTo>
                    <a:pt x="316001" y="54178"/>
                  </a:lnTo>
                  <a:lnTo>
                    <a:pt x="279478" y="25135"/>
                  </a:lnTo>
                  <a:lnTo>
                    <a:pt x="256044" y="13449"/>
                  </a:lnTo>
                  <a:lnTo>
                    <a:pt x="247383" y="10123"/>
                  </a:lnTo>
                  <a:lnTo>
                    <a:pt x="205595" y="785"/>
                  </a:lnTo>
                  <a:lnTo>
                    <a:pt x="196559" y="197"/>
                  </a:lnTo>
                  <a:lnTo>
                    <a:pt x="187121" y="0"/>
                  </a:lnTo>
                  <a:close/>
                </a:path>
                <a:path w="671195" h="671194">
                  <a:moveTo>
                    <a:pt x="256082" y="13373"/>
                  </a:moveTo>
                  <a:lnTo>
                    <a:pt x="256255" y="13449"/>
                  </a:lnTo>
                  <a:lnTo>
                    <a:pt x="256082" y="13373"/>
                  </a:lnTo>
                  <a:close/>
                </a:path>
              </a:pathLst>
            </a:custGeom>
            <a:solidFill>
              <a:srgbClr val="6356A2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44" name="object 160">
              <a:extLst>
                <a:ext uri="{FF2B5EF4-FFF2-40B4-BE49-F238E27FC236}">
                  <a16:creationId xmlns:a16="http://schemas.microsoft.com/office/drawing/2014/main" id="{D6778D10-6A30-CE47-94C6-E178718B8DEF}"/>
                </a:ext>
              </a:extLst>
            </p:cNvPr>
            <p:cNvSpPr/>
            <p:nvPr/>
          </p:nvSpPr>
          <p:spPr>
            <a:xfrm>
              <a:off x="7340338" y="797894"/>
              <a:ext cx="946010" cy="476214"/>
            </a:xfrm>
            <a:custGeom>
              <a:avLst/>
              <a:gdLst/>
              <a:ahLst/>
              <a:cxnLst/>
              <a:rect l="l" t="t" r="r" b="b"/>
              <a:pathLst>
                <a:path w="671195" h="671194">
                  <a:moveTo>
                    <a:pt x="483946" y="0"/>
                  </a:moveTo>
                  <a:lnTo>
                    <a:pt x="431636" y="7565"/>
                  </a:lnTo>
                  <a:lnTo>
                    <a:pt x="391013" y="25464"/>
                  </a:lnTo>
                  <a:lnTo>
                    <a:pt x="355053" y="54165"/>
                  </a:lnTo>
                  <a:lnTo>
                    <a:pt x="0" y="409219"/>
                  </a:lnTo>
                  <a:lnTo>
                    <a:pt x="261835" y="671055"/>
                  </a:lnTo>
                  <a:lnTo>
                    <a:pt x="617791" y="315112"/>
                  </a:lnTo>
                  <a:lnTo>
                    <a:pt x="645932" y="279478"/>
                  </a:lnTo>
                  <a:lnTo>
                    <a:pt x="657682" y="256070"/>
                  </a:lnTo>
                  <a:lnTo>
                    <a:pt x="660944" y="247396"/>
                  </a:lnTo>
                  <a:lnTo>
                    <a:pt x="670280" y="205605"/>
                  </a:lnTo>
                  <a:lnTo>
                    <a:pt x="671067" y="187121"/>
                  </a:lnTo>
                  <a:lnTo>
                    <a:pt x="670207" y="168730"/>
                  </a:lnTo>
                  <a:lnTo>
                    <a:pt x="657402" y="115227"/>
                  </a:lnTo>
                  <a:lnTo>
                    <a:pt x="635835" y="75875"/>
                  </a:lnTo>
                  <a:lnTo>
                    <a:pt x="609660" y="47239"/>
                  </a:lnTo>
                  <a:lnTo>
                    <a:pt x="572501" y="21147"/>
                  </a:lnTo>
                  <a:lnTo>
                    <a:pt x="520419" y="3395"/>
                  </a:lnTo>
                  <a:lnTo>
                    <a:pt x="502238" y="840"/>
                  </a:lnTo>
                  <a:lnTo>
                    <a:pt x="483946" y="0"/>
                  </a:lnTo>
                  <a:close/>
                </a:path>
              </a:pathLst>
            </a:custGeom>
            <a:solidFill>
              <a:srgbClr val="796BAF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  <p:sp>
          <p:nvSpPr>
            <p:cNvPr id="145" name="object 161">
              <a:extLst>
                <a:ext uri="{FF2B5EF4-FFF2-40B4-BE49-F238E27FC236}">
                  <a16:creationId xmlns:a16="http://schemas.microsoft.com/office/drawing/2014/main" id="{E1916463-B97E-DA4B-A2CC-29401DC9EA22}"/>
                </a:ext>
              </a:extLst>
            </p:cNvPr>
            <p:cNvSpPr/>
            <p:nvPr/>
          </p:nvSpPr>
          <p:spPr>
            <a:xfrm>
              <a:off x="7340338" y="1088236"/>
              <a:ext cx="738371" cy="186070"/>
            </a:xfrm>
            <a:custGeom>
              <a:avLst/>
              <a:gdLst/>
              <a:ahLst/>
              <a:cxnLst/>
              <a:rect l="l" t="t" r="r" b="b"/>
              <a:pathLst>
                <a:path w="523875" h="262255">
                  <a:moveTo>
                    <a:pt x="523684" y="0"/>
                  </a:moveTo>
                  <a:lnTo>
                    <a:pt x="0" y="0"/>
                  </a:lnTo>
                  <a:lnTo>
                    <a:pt x="261835" y="261835"/>
                  </a:lnTo>
                  <a:lnTo>
                    <a:pt x="523684" y="0"/>
                  </a:lnTo>
                  <a:close/>
                </a:path>
              </a:pathLst>
            </a:custGeom>
            <a:solidFill>
              <a:srgbClr val="A59ACA"/>
            </a:solidFill>
          </p:spPr>
          <p:txBody>
            <a:bodyPr wrap="square" lIns="0" tIns="0" rIns="0" bIns="0" rtlCol="0"/>
            <a:lstStyle/>
            <a:p>
              <a:endParaRPr sz="2270"/>
            </a:p>
          </p:txBody>
        </p:sp>
      </p:grpSp>
      <p:pic>
        <p:nvPicPr>
          <p:cNvPr id="135" name="그림 134">
            <a:extLst>
              <a:ext uri="{FF2B5EF4-FFF2-40B4-BE49-F238E27FC236}">
                <a16:creationId xmlns:a16="http://schemas.microsoft.com/office/drawing/2014/main" id="{F79BAF9B-FF22-5B45-99D0-76C2450E86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378" y="4240303"/>
            <a:ext cx="1930399" cy="2286000"/>
          </a:xfrm>
          <a:prstGeom prst="rect">
            <a:avLst/>
          </a:prstGeom>
        </p:spPr>
      </p:pic>
      <p:pic>
        <p:nvPicPr>
          <p:cNvPr id="137" name="그림 136">
            <a:extLst>
              <a:ext uri="{FF2B5EF4-FFF2-40B4-BE49-F238E27FC236}">
                <a16:creationId xmlns:a16="http://schemas.microsoft.com/office/drawing/2014/main" id="{869292F4-EBA8-1E46-B40F-31C0080DCD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790" y="4362450"/>
            <a:ext cx="2984500" cy="2286000"/>
          </a:xfrm>
          <a:prstGeom prst="rect">
            <a:avLst/>
          </a:prstGeom>
        </p:spPr>
      </p:pic>
      <p:pic>
        <p:nvPicPr>
          <p:cNvPr id="139" name="그림 138">
            <a:extLst>
              <a:ext uri="{FF2B5EF4-FFF2-40B4-BE49-F238E27FC236}">
                <a16:creationId xmlns:a16="http://schemas.microsoft.com/office/drawing/2014/main" id="{B2D95BCF-953A-0C45-9CCC-C8F44E4C09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570" y="4240295"/>
            <a:ext cx="711200" cy="584200"/>
          </a:xfrm>
          <a:prstGeom prst="rect">
            <a:avLst/>
          </a:prstGeom>
        </p:spPr>
      </p:pic>
      <p:sp>
        <p:nvSpPr>
          <p:cNvPr id="7" name="제목 6"/>
          <p:cNvSpPr>
            <a:spLocks noGrp="1"/>
          </p:cNvSpPr>
          <p:nvPr>
            <p:ph type="title"/>
          </p:nvPr>
        </p:nvSpPr>
        <p:spPr>
          <a:xfrm>
            <a:off x="2571919" y="1063403"/>
            <a:ext cx="5374984" cy="1339085"/>
          </a:xfrm>
        </p:spPr>
        <p:txBody>
          <a:bodyPr/>
          <a:lstStyle/>
          <a:p>
            <a:r>
              <a:rPr lang="ko-KR" altLang="en-US" dirty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약의 </a:t>
            </a:r>
            <a:r>
              <a:rPr lang="ko-KR" altLang="en-US" dirty="0" err="1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제형별</a:t>
            </a:r>
            <a:r>
              <a:rPr lang="ko-KR" altLang="en-US" dirty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 종류 및 </a:t>
            </a:r>
            <a:br>
              <a:rPr lang="en-US" altLang="ko-KR" dirty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</a:br>
            <a:r>
              <a:rPr lang="ko-KR" altLang="en-US" dirty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올바른 사용방법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34708" y="3511675"/>
            <a:ext cx="396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>
                <a:latin typeface="HY견고딕" pitchFamily="18" charset="-127"/>
                <a:ea typeface="HY견고딕" pitchFamily="18" charset="-127"/>
              </a:rPr>
              <a:t>약바로</a:t>
            </a:r>
            <a:r>
              <a:rPr lang="ko-KR" altLang="en-US" sz="2800" dirty="0">
                <a:latin typeface="HY견고딕" pitchFamily="18" charset="-127"/>
                <a:ea typeface="HY견고딕" pitchFamily="18" charset="-127"/>
              </a:rPr>
              <a:t> 쓰기 운동본부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214" y="847378"/>
            <a:ext cx="8172346" cy="5111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4811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05567" y="350997"/>
            <a:ext cx="10106204" cy="568390"/>
          </a:xfrm>
        </p:spPr>
        <p:txBody>
          <a:bodyPr>
            <a:normAutofit/>
          </a:bodyPr>
          <a:lstStyle/>
          <a:p>
            <a:r>
              <a:rPr lang="ko-KR" altLang="en-US" sz="2800" dirty="0">
                <a:latin typeface="HY견고딕" pitchFamily="18" charset="-127"/>
                <a:ea typeface="HY견고딕" pitchFamily="18" charset="-127"/>
              </a:rPr>
              <a:t>알약 쉽게 삼키기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05567" y="1207418"/>
            <a:ext cx="10106204" cy="472933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ko-KR" altLang="en-US" sz="2000" dirty="0" err="1">
                <a:latin typeface="HY견고딕" pitchFamily="18" charset="-127"/>
                <a:ea typeface="HY견고딕" pitchFamily="18" charset="-127"/>
              </a:rPr>
              <a:t>캡슐제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 쉽게 삼키기</a:t>
            </a:r>
            <a:endParaRPr lang="en-US" altLang="ko-KR" sz="2000" dirty="0"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  : 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물을 마신다</a:t>
            </a: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 marL="0" indent="0">
              <a:buNone/>
            </a:pP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  : 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고개를 숙인다</a:t>
            </a: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 marL="0" indent="0">
              <a:buNone/>
            </a:pP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  : 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캡슐을 입에 넣는다</a:t>
            </a: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 marL="0" indent="0">
              <a:buNone/>
            </a:pPr>
            <a:endParaRPr lang="en-US" altLang="ko-KR" sz="2000" dirty="0"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</a:pPr>
            <a:endParaRPr lang="en-US" altLang="ko-KR" sz="2000" dirty="0">
              <a:latin typeface="HY견고딕" pitchFamily="18" charset="-127"/>
              <a:ea typeface="HY견고딕" pitchFamily="18" charset="-127"/>
            </a:endParaRPr>
          </a:p>
          <a:p>
            <a:pPr>
              <a:buFontTx/>
              <a:buChar char="-"/>
            </a:pP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정제 쉽게 삼키기</a:t>
            </a:r>
            <a:endParaRPr lang="en-US" altLang="ko-KR" sz="2000" dirty="0"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  : </a:t>
            </a:r>
            <a:r>
              <a:rPr lang="ko-KR" altLang="en-US" sz="2000" dirty="0" err="1">
                <a:latin typeface="HY견고딕" pitchFamily="18" charset="-127"/>
                <a:ea typeface="HY견고딕" pitchFamily="18" charset="-127"/>
              </a:rPr>
              <a:t>생수병에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 물을 준비한다</a:t>
            </a: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 marL="0" indent="0">
              <a:buNone/>
            </a:pP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  : 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알약을 혀 위에 놓는다</a:t>
            </a: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 marL="0" indent="0">
              <a:buNone/>
            </a:pP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  : 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물병을 입술로 감싸고 물을 쭉 빨아들인다</a:t>
            </a: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.</a:t>
            </a:r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224" y="1207418"/>
            <a:ext cx="1839565" cy="2194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14098" y="2215530"/>
            <a:ext cx="3474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캡슐제는</a:t>
            </a:r>
            <a:r>
              <a:rPr lang="ko-KR" altLang="en-US" dirty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 고개를 숙이고 삼킨다</a:t>
            </a:r>
            <a:r>
              <a:rPr lang="en-US" altLang="ko-KR" dirty="0">
                <a:solidFill>
                  <a:srgbClr val="7030A0"/>
                </a:solidFill>
              </a:rPr>
              <a:t>.</a:t>
            </a:r>
            <a:endParaRPr lang="ko-KR" altLang="en-US" dirty="0">
              <a:solidFill>
                <a:srgbClr val="7030A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757" y="3869053"/>
            <a:ext cx="1872208" cy="2117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666981" y="4591794"/>
            <a:ext cx="2502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정제를 삼킬 때는 컵 </a:t>
            </a:r>
            <a:endParaRPr lang="en-US" altLang="ko-KR" dirty="0">
              <a:solidFill>
                <a:srgbClr val="7030A0"/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dirty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대신 물병을 이용한다</a:t>
            </a:r>
            <a:r>
              <a:rPr lang="en-US" altLang="ko-KR" dirty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endParaRPr lang="ko-KR" altLang="en-US" dirty="0">
              <a:solidFill>
                <a:srgbClr val="7030A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0157" y="588793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latin typeface="HY견고딕" pitchFamily="18" charset="-127"/>
                <a:ea typeface="HY견고딕" pitchFamily="18" charset="-127"/>
              </a:rPr>
              <a:t>출처 </a:t>
            </a:r>
            <a:r>
              <a:rPr lang="en-US" altLang="ko-KR" sz="1200" dirty="0"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1200" dirty="0">
                <a:latin typeface="HY견고딕" pitchFamily="18" charset="-127"/>
                <a:ea typeface="HY견고딕" pitchFamily="18" charset="-127"/>
              </a:rPr>
              <a:t>궁금증을 풀고 불안감을 떨치는 </a:t>
            </a:r>
            <a:r>
              <a:rPr lang="ko-KR" altLang="en-US" b="1" dirty="0">
                <a:latin typeface="HY견고딕" pitchFamily="18" charset="-127"/>
                <a:ea typeface="HY견고딕" pitchFamily="18" charset="-127"/>
              </a:rPr>
              <a:t>약의 과학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1250157" y="5887938"/>
            <a:ext cx="3960440" cy="3693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30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05567" y="1063402"/>
            <a:ext cx="10106204" cy="41532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400" dirty="0">
                <a:latin typeface="HY견고딕" pitchFamily="18" charset="-127"/>
                <a:ea typeface="HY견고딕" pitchFamily="18" charset="-127"/>
              </a:rPr>
              <a:t>“</a:t>
            </a:r>
            <a:r>
              <a:rPr lang="ko-KR" altLang="en-US" sz="2400" dirty="0" err="1">
                <a:latin typeface="HY견고딕" pitchFamily="18" charset="-127"/>
                <a:ea typeface="HY견고딕" pitchFamily="18" charset="-127"/>
              </a:rPr>
              <a:t>제형별</a:t>
            </a:r>
            <a:r>
              <a:rPr lang="ko-KR" altLang="en-US" sz="2400" dirty="0">
                <a:latin typeface="HY견고딕" pitchFamily="18" charset="-127"/>
                <a:ea typeface="HY견고딕" pitchFamily="18" charset="-127"/>
              </a:rPr>
              <a:t> 약의 종류</a:t>
            </a:r>
            <a:r>
              <a:rPr lang="en-US" altLang="ko-KR" sz="2400" dirty="0">
                <a:latin typeface="HY견고딕" pitchFamily="18" charset="-127"/>
                <a:ea typeface="HY견고딕" pitchFamily="18" charset="-127"/>
              </a:rPr>
              <a:t>”, “</a:t>
            </a:r>
            <a:r>
              <a:rPr lang="ko-KR" altLang="en-US" sz="2400" dirty="0">
                <a:latin typeface="HY견고딕" pitchFamily="18" charset="-127"/>
                <a:ea typeface="HY견고딕" pitchFamily="18" charset="-127"/>
              </a:rPr>
              <a:t>파스의 </a:t>
            </a:r>
            <a:r>
              <a:rPr lang="ko-KR" altLang="en-US" sz="2400" dirty="0" err="1">
                <a:latin typeface="HY견고딕" pitchFamily="18" charset="-127"/>
                <a:ea typeface="HY견고딕" pitchFamily="18" charset="-127"/>
              </a:rPr>
              <a:t>탈부착</a:t>
            </a:r>
            <a:r>
              <a:rPr lang="ko-KR" altLang="en-US" sz="2400" dirty="0">
                <a:latin typeface="HY견고딕" pitchFamily="18" charset="-127"/>
                <a:ea typeface="HY견고딕" pitchFamily="18" charset="-127"/>
              </a:rPr>
              <a:t> 실험</a:t>
            </a:r>
            <a:r>
              <a:rPr lang="en-US" altLang="ko-KR" sz="2400" dirty="0">
                <a:latin typeface="HY견고딕" pitchFamily="18" charset="-127"/>
                <a:ea typeface="HY견고딕" pitchFamily="18" charset="-127"/>
              </a:rPr>
              <a:t>” </a:t>
            </a:r>
            <a:r>
              <a:rPr lang="ko-KR" altLang="en-US" sz="2400" dirty="0">
                <a:latin typeface="HY견고딕" pitchFamily="18" charset="-127"/>
                <a:ea typeface="HY견고딕" pitchFamily="18" charset="-127"/>
              </a:rPr>
              <a:t>교구를 이용하여 제형에 </a:t>
            </a:r>
            <a:endParaRPr lang="en-US" altLang="ko-KR" sz="2400" dirty="0"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</a:pPr>
            <a:r>
              <a:rPr lang="en-US" altLang="ko-KR" sz="2400" dirty="0">
                <a:latin typeface="HY견고딕" pitchFamily="18" charset="-127"/>
                <a:ea typeface="HY견고딕" pitchFamily="18" charset="-127"/>
              </a:rPr>
              <a:t>   </a:t>
            </a:r>
            <a:r>
              <a:rPr lang="ko-KR" altLang="en-US" sz="2400" dirty="0">
                <a:latin typeface="HY견고딕" pitchFamily="18" charset="-127"/>
                <a:ea typeface="HY견고딕" pitchFamily="18" charset="-127"/>
              </a:rPr>
              <a:t>따른 약 종류를 알아보는 체험학습</a:t>
            </a:r>
            <a:endParaRPr lang="en-US" altLang="ko-KR" sz="2400" dirty="0"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</a:pPr>
            <a:endParaRPr lang="en-US" altLang="ko-KR" sz="2400" dirty="0"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</a:pPr>
            <a:r>
              <a:rPr lang="en-US" altLang="ko-KR" sz="2400" dirty="0">
                <a:latin typeface="HY견고딕" pitchFamily="18" charset="-127"/>
                <a:ea typeface="HY견고딕" pitchFamily="18" charset="-127"/>
              </a:rPr>
              <a:t> * </a:t>
            </a:r>
            <a:r>
              <a:rPr lang="ko-KR" altLang="en-US" sz="2400" dirty="0">
                <a:latin typeface="HY견고딕" pitchFamily="18" charset="-127"/>
                <a:ea typeface="HY견고딕" pitchFamily="18" charset="-127"/>
              </a:rPr>
              <a:t>내복약 </a:t>
            </a:r>
            <a:r>
              <a:rPr lang="en-US" altLang="ko-KR" sz="2400" dirty="0"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2400" dirty="0">
                <a:latin typeface="HY견고딕" pitchFamily="18" charset="-127"/>
                <a:ea typeface="HY견고딕" pitchFamily="18" charset="-127"/>
              </a:rPr>
              <a:t>경구적으로 투여되는 의약품</a:t>
            </a:r>
            <a:endParaRPr lang="en-US" altLang="ko-KR" sz="2400" dirty="0"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</a:pPr>
            <a:r>
              <a:rPr lang="en-US" altLang="ko-KR" sz="2400" dirty="0">
                <a:latin typeface="HY견고딕" pitchFamily="18" charset="-127"/>
                <a:ea typeface="HY견고딕" pitchFamily="18" charset="-127"/>
              </a:rPr>
              <a:t> * </a:t>
            </a:r>
            <a:r>
              <a:rPr lang="ko-KR" altLang="en-US" sz="2400" dirty="0" err="1">
                <a:latin typeface="HY견고딕" pitchFamily="18" charset="-127"/>
                <a:ea typeface="HY견고딕" pitchFamily="18" charset="-127"/>
              </a:rPr>
              <a:t>외용제</a:t>
            </a:r>
            <a:r>
              <a:rPr lang="ko-KR" altLang="en-US" sz="24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400" dirty="0"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2400" dirty="0">
                <a:latin typeface="HY견고딕" pitchFamily="18" charset="-127"/>
                <a:ea typeface="HY견고딕" pitchFamily="18" charset="-127"/>
              </a:rPr>
              <a:t>먹지 않고 외용으로 제공되는 제제</a:t>
            </a:r>
            <a:endParaRPr lang="en-US" altLang="ko-KR" sz="2400" dirty="0"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</a:pPr>
            <a:r>
              <a:rPr lang="en-US" altLang="ko-KR" sz="2400" dirty="0">
                <a:latin typeface="HY견고딕" pitchFamily="18" charset="-127"/>
                <a:ea typeface="HY견고딕" pitchFamily="18" charset="-127"/>
              </a:rPr>
              <a:t> * </a:t>
            </a:r>
            <a:r>
              <a:rPr lang="ko-KR" altLang="en-US" sz="2400" dirty="0" err="1">
                <a:latin typeface="HY견고딕" pitchFamily="18" charset="-127"/>
                <a:ea typeface="HY견고딕" pitchFamily="18" charset="-127"/>
              </a:rPr>
              <a:t>주사제</a:t>
            </a:r>
            <a:endParaRPr lang="ko-KR" altLang="en-US" sz="2400" dirty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57500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37" y="271314"/>
            <a:ext cx="11304289" cy="608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0037" y="5599906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  <a:latin typeface="맑은 고딕"/>
                <a:ea typeface="맑은 고딕"/>
              </a:rPr>
              <a:t>★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541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397" y="210131"/>
            <a:ext cx="4484881" cy="618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5009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90117" y="1423442"/>
            <a:ext cx="9540171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1. 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정제 </a:t>
            </a: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분말상의 의약품을 작은 원판 모양 등으로 압축하여 복용하기 쉽게 </a:t>
            </a:r>
            <a:endParaRPr lang="en-US" altLang="ko-KR" sz="2000" dirty="0"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             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만든 약</a:t>
            </a: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             </a:t>
            </a:r>
          </a:p>
          <a:p>
            <a:pPr marL="0" indent="0">
              <a:buNone/>
            </a:pP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2. 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당의정 </a:t>
            </a: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약의 쓴맛</a:t>
            </a: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불쾌한 향을 없애기 위해 당분으로 표면을 코팅한 정제</a:t>
            </a:r>
            <a:endParaRPr lang="en-US" altLang="ko-KR" sz="2000" dirty="0"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3. </a:t>
            </a:r>
            <a:r>
              <a:rPr lang="ko-KR" altLang="en-US" sz="2000" dirty="0" err="1">
                <a:latin typeface="HY견고딕" pitchFamily="18" charset="-127"/>
                <a:ea typeface="HY견고딕" pitchFamily="18" charset="-127"/>
              </a:rPr>
              <a:t>서방정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유효성분이 서서히 방출되도록 만든 알약</a:t>
            </a:r>
            <a:endParaRPr lang="en-US" altLang="ko-KR" sz="2000" dirty="0"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</a:pPr>
            <a:r>
              <a:rPr lang="en-US" altLang="ko-KR" sz="20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000" dirty="0" err="1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붕해도</a:t>
            </a:r>
            <a:r>
              <a:rPr lang="ko-KR" altLang="en-US" sz="20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실험 연계</a:t>
            </a:r>
            <a:r>
              <a:rPr lang="en-US" altLang="ko-KR" sz="20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endParaRPr lang="en-US" altLang="ko-KR" sz="2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4133" y="487338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latin typeface="HY견고딕" pitchFamily="18" charset="-127"/>
                <a:ea typeface="HY견고딕" pitchFamily="18" charset="-127"/>
              </a:rPr>
              <a:t>* </a:t>
            </a:r>
            <a:r>
              <a:rPr lang="ko-KR" altLang="en-US" sz="2800" b="1" dirty="0">
                <a:latin typeface="HY견고딕" pitchFamily="18" charset="-127"/>
                <a:ea typeface="HY견고딕" pitchFamily="18" charset="-127"/>
              </a:rPr>
              <a:t>내복약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381" y="3079626"/>
            <a:ext cx="1747838" cy="239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10597" y="3151634"/>
            <a:ext cx="34451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⇒</a:t>
            </a:r>
            <a:r>
              <a:rPr lang="ko-KR" altLang="en-US" dirty="0" err="1">
                <a:latin typeface="HY견고딕" pitchFamily="18" charset="-127"/>
                <a:ea typeface="HY견고딕" pitchFamily="18" charset="-127"/>
              </a:rPr>
              <a:t>타이레놀</a:t>
            </a: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ER : 12</a:t>
            </a:r>
            <a:r>
              <a:rPr lang="ko-KR" altLang="en-US" dirty="0" err="1">
                <a:latin typeface="HY견고딕" pitchFamily="18" charset="-127"/>
                <a:ea typeface="HY견고딕" pitchFamily="18" charset="-127"/>
              </a:rPr>
              <a:t>세미만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 금기</a:t>
            </a:r>
            <a:endParaRPr lang="en-US" altLang="ko-KR" dirty="0"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                     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69630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90117" y="1423442"/>
            <a:ext cx="9540171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4. 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발포정 </a:t>
            </a: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약을 물에 녹여서 먹는 약으로</a:t>
            </a: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청량감을 주어 약의 흡수율과</a:t>
            </a:r>
            <a:endParaRPr lang="en-US" altLang="ko-KR" sz="2000" dirty="0"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                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복용의 편리성을 높인 약</a:t>
            </a:r>
            <a:endParaRPr lang="en-US" altLang="ko-KR" sz="2000" dirty="0"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5. </a:t>
            </a:r>
            <a:r>
              <a:rPr lang="ko-KR" altLang="en-US" sz="2000" dirty="0" err="1">
                <a:latin typeface="HY견고딕" pitchFamily="18" charset="-127"/>
                <a:ea typeface="HY견고딕" pitchFamily="18" charset="-127"/>
              </a:rPr>
              <a:t>트로키제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사탕처럼 빨아 먹는 약으로 구강이나 인두 부위에 약이 지속적으로</a:t>
            </a:r>
            <a:endParaRPr lang="en-US" altLang="ko-KR" sz="2000" dirty="0"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                   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작용하도록 만든 약</a:t>
            </a:r>
            <a:endParaRPr lang="en-US" altLang="ko-KR" sz="2000" dirty="0"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6. 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경질캡슐 </a:t>
            </a: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정제로 만들 수 없는 약을 캡슐에 담아 복용할 수 있게 한 약</a:t>
            </a:r>
            <a:endParaRPr lang="en-US" altLang="ko-KR" sz="2000" dirty="0"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7. 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연질캡슐 </a:t>
            </a: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위장장애를 줄이거나 약의 흡수율을 높이기 위해 액상 형태로 </a:t>
            </a:r>
            <a:endParaRPr lang="en-US" altLang="ko-KR" sz="2000" dirty="0"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                   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캡슐에 담은 내복약</a:t>
            </a:r>
            <a:endParaRPr lang="en-US" altLang="ko-KR" sz="2000" dirty="0"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8. 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장용정 </a:t>
            </a: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약들이 위를 통과하는 동안은 녹지 않고</a:t>
            </a: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장에서 녹아 흡수되도록 </a:t>
            </a:r>
            <a:endParaRPr lang="en-US" altLang="ko-KR" sz="2000" dirty="0"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                 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코팅한 약</a:t>
            </a:r>
            <a:endParaRPr lang="en-US" altLang="ko-KR" sz="2000" dirty="0"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9. </a:t>
            </a:r>
            <a:r>
              <a:rPr lang="ko-KR" altLang="en-US" sz="2000" dirty="0" err="1">
                <a:latin typeface="HY견고딕" pitchFamily="18" charset="-127"/>
                <a:ea typeface="HY견고딕" pitchFamily="18" charset="-127"/>
              </a:rPr>
              <a:t>환제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주로 한약 제제의 경우</a:t>
            </a: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맥아나 쌀가루 등으로 작은 형태의 환으로 </a:t>
            </a:r>
            <a:endParaRPr lang="en-US" altLang="ko-KR" sz="2000" dirty="0"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             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빚어 만든 약</a:t>
            </a:r>
            <a:endParaRPr lang="en-US" altLang="ko-KR" sz="2000" dirty="0"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</a:pPr>
            <a:endParaRPr lang="en-US" altLang="ko-KR" sz="2000" dirty="0"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</a:pPr>
            <a:endParaRPr lang="en-US" altLang="ko-KR" sz="2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4133" y="487338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latin typeface="HY견고딕" pitchFamily="18" charset="-127"/>
                <a:ea typeface="HY견고딕" pitchFamily="18" charset="-127"/>
              </a:rPr>
              <a:t>* </a:t>
            </a:r>
            <a:r>
              <a:rPr lang="ko-KR" altLang="en-US" sz="2800" b="1" dirty="0">
                <a:latin typeface="HY견고딕" pitchFamily="18" charset="-127"/>
                <a:ea typeface="HY견고딕" pitchFamily="18" charset="-127"/>
              </a:rPr>
              <a:t>내복약</a:t>
            </a:r>
          </a:p>
        </p:txBody>
      </p:sp>
    </p:spTree>
    <p:extLst>
      <p:ext uri="{BB962C8B-B14F-4D97-AF65-F5344CB8AC3E}">
        <p14:creationId xmlns:p14="http://schemas.microsoft.com/office/powerpoint/2010/main" val="429132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90117" y="1423442"/>
            <a:ext cx="9540171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10. </a:t>
            </a:r>
            <a:r>
              <a:rPr lang="ko-KR" altLang="en-US" sz="2000" dirty="0" err="1">
                <a:latin typeface="HY견고딕" pitchFamily="18" charset="-127"/>
                <a:ea typeface="HY견고딕" pitchFamily="18" charset="-127"/>
              </a:rPr>
              <a:t>산제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알약을 먹지 못하는 경우나 약을 빨리 흡수할 목적으로 갈아 만든 </a:t>
            </a:r>
            <a:endParaRPr lang="en-US" altLang="ko-KR" sz="2000" dirty="0"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               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미립자 형태의 내복약</a:t>
            </a:r>
            <a:endParaRPr lang="en-US" altLang="ko-KR" sz="2000" dirty="0"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11. </a:t>
            </a:r>
            <a:r>
              <a:rPr lang="ko-KR" altLang="en-US" sz="2000" dirty="0" err="1">
                <a:latin typeface="HY견고딕" pitchFamily="18" charset="-127"/>
                <a:ea typeface="HY견고딕" pitchFamily="18" charset="-127"/>
              </a:rPr>
              <a:t>츄정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알약을 삼키기 힘든 어린이나 어른을 위한 약으로</a:t>
            </a: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입안에서 씹어서</a:t>
            </a:r>
            <a:endParaRPr lang="en-US" altLang="ko-KR" sz="2000" dirty="0"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               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먹도록 만든 약</a:t>
            </a:r>
            <a:endParaRPr lang="en-US" altLang="ko-KR" sz="2000" dirty="0"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12. </a:t>
            </a:r>
            <a:r>
              <a:rPr lang="ko-KR" altLang="en-US" sz="2000" dirty="0" err="1">
                <a:latin typeface="HY견고딕" pitchFamily="18" charset="-127"/>
                <a:ea typeface="HY견고딕" pitchFamily="18" charset="-127"/>
              </a:rPr>
              <a:t>시럽제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약간의 단맛을 함유하는 액체 상태로 되어 있는 의약품</a:t>
            </a:r>
            <a:endParaRPr lang="en-US" altLang="ko-KR" sz="2000" dirty="0"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</a:pP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     </a:t>
            </a:r>
            <a:r>
              <a:rPr lang="en-US" altLang="ko-KR" sz="1800" dirty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1800" dirty="0" err="1">
                <a:latin typeface="HY견고딕" pitchFamily="18" charset="-127"/>
                <a:ea typeface="HY견고딕" pitchFamily="18" charset="-127"/>
              </a:rPr>
              <a:t>시럽제</a:t>
            </a:r>
            <a:r>
              <a:rPr lang="ko-KR" altLang="en-US" sz="1800" dirty="0">
                <a:latin typeface="HY견고딕" pitchFamily="18" charset="-127"/>
                <a:ea typeface="HY견고딕" pitchFamily="18" charset="-127"/>
              </a:rPr>
              <a:t> 복용 시</a:t>
            </a:r>
            <a:r>
              <a:rPr lang="en-US" altLang="ko-KR" sz="1800" dirty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800" dirty="0">
                <a:latin typeface="HY견고딕" pitchFamily="18" charset="-127"/>
                <a:ea typeface="HY견고딕" pitchFamily="18" charset="-127"/>
              </a:rPr>
              <a:t>주의사항</a:t>
            </a:r>
            <a:r>
              <a:rPr lang="en-US" altLang="ko-KR" sz="1800" dirty="0"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1800" dirty="0"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1800" dirty="0"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</a:pPr>
            <a:r>
              <a:rPr lang="en-US" altLang="ko-KR" sz="1800" dirty="0">
                <a:latin typeface="HY견고딕" pitchFamily="18" charset="-127"/>
                <a:ea typeface="HY견고딕" pitchFamily="18" charset="-127"/>
              </a:rPr>
              <a:t>       : </a:t>
            </a:r>
            <a:r>
              <a:rPr lang="ko-KR" altLang="en-US" sz="1800" dirty="0">
                <a:latin typeface="HY견고딕" pitchFamily="18" charset="-127"/>
                <a:ea typeface="HY견고딕" pitchFamily="18" charset="-127"/>
              </a:rPr>
              <a:t>여러 종류의 시럽 복용 시</a:t>
            </a:r>
            <a:r>
              <a:rPr lang="en-US" altLang="ko-KR" sz="1800" dirty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800" dirty="0">
                <a:latin typeface="HY견고딕" pitchFamily="18" charset="-127"/>
                <a:ea typeface="HY견고딕" pitchFamily="18" charset="-127"/>
              </a:rPr>
              <a:t>원칙적으로 혼합하지 않는다</a:t>
            </a:r>
            <a:r>
              <a:rPr lang="en-US" altLang="ko-KR" sz="1800" dirty="0">
                <a:latin typeface="HY견고딕" pitchFamily="18" charset="-127"/>
                <a:ea typeface="HY견고딕" pitchFamily="18" charset="-127"/>
              </a:rPr>
              <a:t>- </a:t>
            </a:r>
            <a:r>
              <a:rPr lang="ko-KR" altLang="en-US" sz="1800" dirty="0">
                <a:latin typeface="HY견고딕" pitchFamily="18" charset="-127"/>
                <a:ea typeface="HY견고딕" pitchFamily="18" charset="-127"/>
              </a:rPr>
              <a:t>필요 시</a:t>
            </a:r>
            <a:r>
              <a:rPr lang="en-US" altLang="ko-KR" sz="1800" dirty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800" dirty="0">
                <a:latin typeface="HY견고딕" pitchFamily="18" charset="-127"/>
                <a:ea typeface="HY견고딕" pitchFamily="18" charset="-127"/>
              </a:rPr>
              <a:t>복용 직전 혼합</a:t>
            </a:r>
            <a:endParaRPr lang="en-US" altLang="ko-KR" sz="1800" dirty="0"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</a:pPr>
            <a:r>
              <a:rPr lang="en-US" altLang="ko-KR" sz="1800" dirty="0">
                <a:latin typeface="HY견고딕" pitchFamily="18" charset="-127"/>
                <a:ea typeface="HY견고딕" pitchFamily="18" charset="-127"/>
              </a:rPr>
              <a:t>       : </a:t>
            </a:r>
            <a:r>
              <a:rPr lang="ko-KR" altLang="en-US" sz="1800" dirty="0">
                <a:latin typeface="HY견고딕" pitchFamily="18" charset="-127"/>
                <a:ea typeface="HY견고딕" pitchFamily="18" charset="-127"/>
              </a:rPr>
              <a:t>냉장 보관이라고 쓰여 있는 시럽만</a:t>
            </a:r>
            <a:r>
              <a:rPr lang="en-US" altLang="ko-KR" sz="18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800" dirty="0">
                <a:latin typeface="HY견고딕" pitchFamily="18" charset="-127"/>
                <a:ea typeface="HY견고딕" pitchFamily="18" charset="-127"/>
              </a:rPr>
              <a:t>냉장보관</a:t>
            </a:r>
            <a:endParaRPr lang="en-US" altLang="ko-KR" sz="1800" dirty="0"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</a:pPr>
            <a:r>
              <a:rPr lang="en-US" altLang="ko-KR" sz="1800" dirty="0">
                <a:latin typeface="HY견고딕" pitchFamily="18" charset="-127"/>
                <a:ea typeface="HY견고딕" pitchFamily="18" charset="-127"/>
              </a:rPr>
              <a:t>       : </a:t>
            </a:r>
            <a:r>
              <a:rPr lang="ko-KR" altLang="en-US" sz="1800" dirty="0">
                <a:latin typeface="HY견고딕" pitchFamily="18" charset="-127"/>
                <a:ea typeface="HY견고딕" pitchFamily="18" charset="-127"/>
              </a:rPr>
              <a:t>시럽과 가루약 동시 복용 시</a:t>
            </a:r>
            <a:r>
              <a:rPr lang="en-US" altLang="ko-KR" sz="1800" dirty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800" dirty="0">
                <a:latin typeface="HY견고딕" pitchFamily="18" charset="-127"/>
                <a:ea typeface="HY견고딕" pitchFamily="18" charset="-127"/>
              </a:rPr>
              <a:t>시럽을 먼저 정량 계량 후</a:t>
            </a:r>
            <a:r>
              <a:rPr lang="en-US" altLang="ko-KR" sz="1800" dirty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800" dirty="0">
                <a:latin typeface="HY견고딕" pitchFamily="18" charset="-127"/>
                <a:ea typeface="HY견고딕" pitchFamily="18" charset="-127"/>
              </a:rPr>
              <a:t>가루약을 혼합</a:t>
            </a:r>
            <a:endParaRPr lang="en-US" altLang="ko-KR" sz="1800" dirty="0">
              <a:latin typeface="HY견고딕" pitchFamily="18" charset="-127"/>
              <a:ea typeface="HY견고딕" pitchFamily="18" charset="-127"/>
            </a:endParaRPr>
          </a:p>
          <a:p>
            <a:pPr marL="0" indent="0">
              <a:buNone/>
            </a:pPr>
            <a:endParaRPr lang="ko-KR" altLang="en-US" sz="18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4133" y="487338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latin typeface="HY견고딕" pitchFamily="18" charset="-127"/>
                <a:ea typeface="HY견고딕" pitchFamily="18" charset="-127"/>
              </a:rPr>
              <a:t>* </a:t>
            </a:r>
            <a:r>
              <a:rPr lang="ko-KR" altLang="en-US" sz="2800" b="1" dirty="0">
                <a:latin typeface="HY견고딕" pitchFamily="18" charset="-127"/>
                <a:ea typeface="HY견고딕" pitchFamily="18" charset="-127"/>
              </a:rPr>
              <a:t>내복약</a:t>
            </a:r>
          </a:p>
        </p:txBody>
      </p:sp>
    </p:spTree>
    <p:extLst>
      <p:ext uri="{BB962C8B-B14F-4D97-AF65-F5344CB8AC3E}">
        <p14:creationId xmlns:p14="http://schemas.microsoft.com/office/powerpoint/2010/main" val="1399300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내용 개체 틀 3" descr="사진(상처연고).png"/>
          <p:cNvPicPr>
            <a:picLocks noChangeAspect="1"/>
          </p:cNvPicPr>
          <p:nvPr/>
        </p:nvPicPr>
        <p:blipFill rotWithShape="1">
          <a:blip r:embed="rId3" cstate="print"/>
          <a:srcRect r="52824"/>
          <a:stretch/>
        </p:blipFill>
        <p:spPr>
          <a:xfrm>
            <a:off x="674093" y="1372671"/>
            <a:ext cx="1971643" cy="1130891"/>
          </a:xfrm>
          <a:prstGeom prst="rect">
            <a:avLst/>
          </a:prstGeom>
        </p:spPr>
      </p:pic>
      <p:pic>
        <p:nvPicPr>
          <p:cNvPr id="38" name="그림 37" descr="사진(오트리잘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0117" y="3871714"/>
            <a:ext cx="1125430" cy="1483145"/>
          </a:xfrm>
          <a:prstGeom prst="rect">
            <a:avLst/>
          </a:prstGeom>
        </p:spPr>
      </p:pic>
      <p:pic>
        <p:nvPicPr>
          <p:cNvPr id="39" name="Picture 9" descr="http://c.ask.nate.com/imgs/qrsi.php/7428277/9660566/0/1/A/%EC%95%88%EC%95%BD.jpg"/>
          <p:cNvPicPr>
            <a:picLocks noChangeAspect="1" noChangeArrowheads="1"/>
          </p:cNvPicPr>
          <p:nvPr/>
        </p:nvPicPr>
        <p:blipFill rotWithShape="1">
          <a:blip r:embed="rId5" cstate="print"/>
          <a:srcRect l="5016" t="13399" r="-579" b="29449"/>
          <a:stretch/>
        </p:blipFill>
        <p:spPr bwMode="auto">
          <a:xfrm>
            <a:off x="6146701" y="1216580"/>
            <a:ext cx="2174310" cy="1467659"/>
          </a:xfrm>
          <a:prstGeom prst="rect">
            <a:avLst/>
          </a:prstGeom>
          <a:noFill/>
        </p:spPr>
      </p:pic>
      <p:pic>
        <p:nvPicPr>
          <p:cNvPr id="40" name="Picture 2" descr="ê´ë ¨ ì´ë¯¸ì§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4" r="3980"/>
          <a:stretch/>
        </p:blipFill>
        <p:spPr bwMode="auto">
          <a:xfrm>
            <a:off x="3338389" y="1221202"/>
            <a:ext cx="2146690" cy="149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1250157" y="406038"/>
            <a:ext cx="1061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latin typeface="HY견고딕" pitchFamily="18" charset="-127"/>
                <a:ea typeface="HY견고딕" pitchFamily="18" charset="-127"/>
              </a:rPr>
              <a:t>* </a:t>
            </a:r>
            <a:r>
              <a:rPr lang="ko-KR" altLang="en-US" b="1" dirty="0" err="1">
                <a:latin typeface="HY견고딕" pitchFamily="18" charset="-127"/>
                <a:ea typeface="HY견고딕" pitchFamily="18" charset="-127"/>
              </a:rPr>
              <a:t>외용제</a:t>
            </a:r>
            <a:endParaRPr lang="ko-KR" altLang="en-US" b="1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890117" y="1711474"/>
            <a:ext cx="576064" cy="72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1106141" y="2071514"/>
            <a:ext cx="405350" cy="144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1394173" y="3943722"/>
            <a:ext cx="418699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1034133" y="4906115"/>
            <a:ext cx="360040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2" name="그림 41" descr="소독약의 종류.jpg"/>
          <p:cNvPicPr>
            <a:picLocks noChangeAspect="1"/>
          </p:cNvPicPr>
          <p:nvPr/>
        </p:nvPicPr>
        <p:blipFill>
          <a:blip r:embed="rId7" cstate="print"/>
          <a:srcRect l="-14799" t="-6374" r="-22899" b="-15047"/>
          <a:stretch>
            <a:fillRect/>
          </a:stretch>
        </p:blipFill>
        <p:spPr>
          <a:xfrm>
            <a:off x="2762325" y="3796168"/>
            <a:ext cx="3384376" cy="1910177"/>
          </a:xfrm>
          <a:prstGeom prst="rect">
            <a:avLst/>
          </a:prstGeom>
        </p:spPr>
      </p:pic>
      <p:sp>
        <p:nvSpPr>
          <p:cNvPr id="14" name="모서리가 둥근 직사각형 13"/>
          <p:cNvSpPr/>
          <p:nvPr/>
        </p:nvSpPr>
        <p:spPr>
          <a:xfrm>
            <a:off x="3554413" y="4574579"/>
            <a:ext cx="360040" cy="1612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3914453" y="4195750"/>
            <a:ext cx="144016" cy="108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모서리가 둥근 직사각형 18"/>
          <p:cNvSpPr/>
          <p:nvPr/>
        </p:nvSpPr>
        <p:spPr>
          <a:xfrm>
            <a:off x="3914453" y="4807818"/>
            <a:ext cx="340962" cy="144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모서리가 둥근 직사각형 19"/>
          <p:cNvSpPr/>
          <p:nvPr/>
        </p:nvSpPr>
        <p:spPr>
          <a:xfrm>
            <a:off x="4994573" y="4375770"/>
            <a:ext cx="216024" cy="144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357" y="4286444"/>
            <a:ext cx="474259" cy="106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모서리가 둥근 직사각형 21"/>
          <p:cNvSpPr/>
          <p:nvPr/>
        </p:nvSpPr>
        <p:spPr>
          <a:xfrm>
            <a:off x="3194373" y="4528393"/>
            <a:ext cx="216024" cy="1378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693" y="3882935"/>
            <a:ext cx="2174310" cy="1535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모서리가 둥근 직사각형 22"/>
          <p:cNvSpPr/>
          <p:nvPr/>
        </p:nvSpPr>
        <p:spPr>
          <a:xfrm>
            <a:off x="6578749" y="4951834"/>
            <a:ext cx="72008" cy="3971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모서리가 둥근 직사각형 23"/>
          <p:cNvSpPr/>
          <p:nvPr/>
        </p:nvSpPr>
        <p:spPr>
          <a:xfrm>
            <a:off x="7226821" y="4015730"/>
            <a:ext cx="237958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1250157" y="278230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연고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058469" y="279159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파스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650757" y="279159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latin typeface="HY견고딕" pitchFamily="18" charset="-127"/>
                <a:ea typeface="HY견고딕" pitchFamily="18" charset="-127"/>
              </a:rPr>
              <a:t>점안제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650757" y="551860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latin typeface="HY견고딕" pitchFamily="18" charset="-127"/>
                <a:ea typeface="HY견고딕" pitchFamily="18" charset="-127"/>
              </a:rPr>
              <a:t>패취제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338389" y="545589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소독약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106141" y="538388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latin typeface="HY견고딕" pitchFamily="18" charset="-127"/>
                <a:ea typeface="HY견고딕" pitchFamily="18" charset="-127"/>
              </a:rPr>
              <a:t>점비제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53298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05567" y="631355"/>
            <a:ext cx="10106204" cy="504056"/>
          </a:xfrm>
        </p:spPr>
        <p:txBody>
          <a:bodyPr>
            <a:normAutofit/>
          </a:bodyPr>
          <a:lstStyle/>
          <a:p>
            <a:r>
              <a:rPr lang="en-US" altLang="ko-KR" sz="2800" b="1" dirty="0">
                <a:latin typeface="HY견고딕" pitchFamily="18" charset="-127"/>
                <a:ea typeface="HY견고딕" pitchFamily="18" charset="-127"/>
              </a:rPr>
              <a:t>* </a:t>
            </a:r>
            <a:r>
              <a:rPr lang="ko-KR" altLang="en-US" sz="2800" b="1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파스</a:t>
            </a: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73765"/>
              </p:ext>
            </p:extLst>
          </p:nvPr>
        </p:nvGraphicFramePr>
        <p:xfrm>
          <a:off x="962125" y="1423442"/>
          <a:ext cx="9433048" cy="28003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46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3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12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분류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카타플라스마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dirty="0" err="1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습포제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플라스타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dirty="0" err="1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첩부제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132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정의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ko-KR" altLang="en-US" sz="1800" dirty="0" err="1">
                          <a:latin typeface="HY견고딕" pitchFamily="18" charset="-127"/>
                          <a:ea typeface="HY견고딕" pitchFamily="18" charset="-127"/>
                        </a:rPr>
                        <a:t>부착포에</a:t>
                      </a:r>
                      <a:r>
                        <a:rPr lang="ko-KR" altLang="en-US" sz="1800" dirty="0">
                          <a:latin typeface="HY견고딕" pitchFamily="18" charset="-127"/>
                          <a:ea typeface="HY견고딕" pitchFamily="18" charset="-127"/>
                        </a:rPr>
                        <a:t> 수분이 더 함유된 </a:t>
                      </a:r>
                      <a:r>
                        <a:rPr lang="ko-KR" altLang="en-US" sz="1800" dirty="0" err="1">
                          <a:latin typeface="HY견고딕" pitchFamily="18" charset="-127"/>
                          <a:ea typeface="HY견고딕" pitchFamily="18" charset="-127"/>
                        </a:rPr>
                        <a:t>페이스트를</a:t>
                      </a:r>
                      <a:r>
                        <a:rPr lang="ko-KR" altLang="en-US" sz="1800" dirty="0">
                          <a:latin typeface="HY견고딕" pitchFamily="18" charset="-127"/>
                          <a:ea typeface="HY견고딕" pitchFamily="18" charset="-127"/>
                        </a:rPr>
                        <a:t> 발라 찜질효과나 혈액순환 개선효과</a:t>
                      </a:r>
                      <a:endParaRPr lang="en-US" altLang="ko-KR" sz="1800" dirty="0"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endParaRPr lang="ko-KR" altLang="en-US" dirty="0">
                        <a:solidFill>
                          <a:schemeClr val="tx1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ko-KR" altLang="en-US" sz="1800" dirty="0" err="1">
                          <a:latin typeface="HY견고딕" pitchFamily="18" charset="-127"/>
                          <a:ea typeface="HY견고딕" pitchFamily="18" charset="-127"/>
                        </a:rPr>
                        <a:t>부착포에</a:t>
                      </a:r>
                      <a:r>
                        <a:rPr lang="ko-KR" altLang="en-US" sz="1800" dirty="0">
                          <a:latin typeface="HY견고딕" pitchFamily="18" charset="-127"/>
                          <a:ea typeface="HY견고딕" pitchFamily="18" charset="-127"/>
                        </a:rPr>
                        <a:t> 약 성분을 발라 이 약 성분이 피부를 통해 흡수</a:t>
                      </a:r>
                      <a:endParaRPr lang="en-US" altLang="ko-KR" sz="180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52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장점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피부자극이 적고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,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찜질효과 좋음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피부투과성과 접착력이 좋음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단점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접착력과 피부 투과도 낮음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피부자극과  찜질효과 낮음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62125" y="4303762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* </a:t>
            </a:r>
            <a:r>
              <a:rPr lang="ko-KR" altLang="en-US" dirty="0" err="1">
                <a:latin typeface="HY견고딕" pitchFamily="18" charset="-127"/>
                <a:ea typeface="HY견고딕" pitchFamily="18" charset="-127"/>
              </a:rPr>
              <a:t>패취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약물을 지속적으로</a:t>
            </a: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전신작용을 할 수 있게 만든 것</a:t>
            </a:r>
          </a:p>
          <a:p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06141" y="5023842"/>
            <a:ext cx="7416824" cy="85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ko-KR" altLang="en-US" dirty="0" err="1">
                <a:latin typeface="HY견고딕" pitchFamily="18" charset="-127"/>
                <a:ea typeface="HY견고딕" pitchFamily="18" charset="-127"/>
              </a:rPr>
              <a:t>케토프로펜의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dirty="0" err="1">
                <a:latin typeface="HY견고딕" pitchFamily="18" charset="-127"/>
                <a:ea typeface="HY견고딕" pitchFamily="18" charset="-127"/>
              </a:rPr>
              <a:t>광과민성으로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 인한 </a:t>
            </a: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15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세 미만 사용금지</a:t>
            </a:r>
            <a:endParaRPr lang="en-US" altLang="ko-KR" dirty="0">
              <a:latin typeface="HY견고딕" pitchFamily="18" charset="-127"/>
              <a:ea typeface="HY견고딕" pitchFamily="18" charset="-127"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altLang="ko-KR" dirty="0">
                <a:latin typeface="HY견고딕" pitchFamily="18" charset="-127"/>
                <a:ea typeface="HY견고딕" pitchFamily="18" charset="-127"/>
              </a:rPr>
              <a:t>NSAIDS</a:t>
            </a:r>
            <a:r>
              <a:rPr lang="ko-KR" altLang="en-US" dirty="0">
                <a:latin typeface="HY견고딕" pitchFamily="18" charset="-127"/>
                <a:ea typeface="HY견고딕" pitchFamily="18" charset="-127"/>
              </a:rPr>
              <a:t>성분 파스의 진통세기</a:t>
            </a:r>
          </a:p>
        </p:txBody>
      </p:sp>
    </p:spTree>
    <p:extLst>
      <p:ext uri="{BB962C8B-B14F-4D97-AF65-F5344CB8AC3E}">
        <p14:creationId xmlns:p14="http://schemas.microsoft.com/office/powerpoint/2010/main" val="1919065298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근접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근접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3007</TotalTime>
  <Words>469</Words>
  <Application>Microsoft Office PowerPoint</Application>
  <PresentationFormat>사용자 지정</PresentationFormat>
  <Paragraphs>83</Paragraphs>
  <Slides>11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11</vt:i4>
      </vt:variant>
    </vt:vector>
  </HeadingPairs>
  <TitlesOfParts>
    <vt:vector size="22" baseType="lpstr">
      <vt:lpstr>맑은 고딕</vt:lpstr>
      <vt:lpstr>맑은 고딕</vt:lpstr>
      <vt:lpstr>Calibri Light</vt:lpstr>
      <vt:lpstr>Calibri</vt:lpstr>
      <vt:lpstr>HY견고딕</vt:lpstr>
      <vt:lpstr>Arial</vt:lpstr>
      <vt:lpstr>Cambria</vt:lpstr>
      <vt:lpstr>Wingdings</vt:lpstr>
      <vt:lpstr>Office Theme</vt:lpstr>
      <vt:lpstr>1_Office Theme</vt:lpstr>
      <vt:lpstr>근접</vt:lpstr>
      <vt:lpstr>약의 제형별 종류 및  올바른 사용방법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* 파스</vt:lpstr>
      <vt:lpstr>PowerPoint 프레젠테이션</vt:lpstr>
      <vt:lpstr>알약 쉽게 삼키기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의약품안전사용교재_영유아 1.약에대해배워요.cdr</dc:title>
  <dc:creator>CEO</dc:creator>
  <cp:lastModifiedBy>user</cp:lastModifiedBy>
  <cp:revision>264</cp:revision>
  <dcterms:created xsi:type="dcterms:W3CDTF">2018-01-08T15:38:21Z</dcterms:created>
  <dcterms:modified xsi:type="dcterms:W3CDTF">2021-06-29T01:22:44Z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2017-12-02T00:00:00Z</vt:filetime>
  </property>
  <property fmtid="{D5CDD505-2E9C-101B-9397-08002B2CF9AE}" pid="3" name="Creator">
    <vt:lpwstr>CorelDRAW X7</vt:lpwstr>
  </property>
  <property fmtid="{D5CDD505-2E9C-101B-9397-08002B2CF9AE}" pid="4" name="LastSaved">
    <vt:filetime>2018-01-08T00:00:00Z</vt:filetime>
  </property>
</Properties>
</file>