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4240" r:id="rId1"/>
    <p:sldMasterId id="2147484241" r:id="rId2"/>
  </p:sldMasterIdLst>
  <p:notesMasterIdLst>
    <p:notesMasterId r:id="rId3"/>
  </p:notesMasterIdLst>
  <p:handoutMasterIdLst>
    <p:handoutMasterId r:id="rId4"/>
  </p:handoutMasterIdLst>
  <p:sldIdLst>
    <p:sldId id="314" r:id="rId5"/>
    <p:sldId id="854" r:id="rId6"/>
    <p:sldId id="831" r:id="rId7"/>
    <p:sldId id="833" r:id="rId8"/>
    <p:sldId id="832" r:id="rId9"/>
    <p:sldId id="516" r:id="rId10"/>
    <p:sldId id="749" r:id="rId11"/>
    <p:sldId id="424" r:id="rId12"/>
    <p:sldId id="513" r:id="rId13"/>
    <p:sldId id="327" r:id="rId14"/>
    <p:sldId id="655" r:id="rId15"/>
    <p:sldId id="836" r:id="rId16"/>
    <p:sldId id="845" r:id="rId17"/>
    <p:sldId id="846" r:id="rId18"/>
    <p:sldId id="859" r:id="rId19"/>
    <p:sldId id="804" r:id="rId20"/>
    <p:sldId id="805" r:id="rId21"/>
    <p:sldId id="864" r:id="rId22"/>
    <p:sldId id="861" r:id="rId23"/>
    <p:sldId id="863" r:id="rId24"/>
    <p:sldId id="862" r:id="rId25"/>
    <p:sldId id="865" r:id="rId26"/>
    <p:sldId id="866" r:id="rId27"/>
    <p:sldId id="867" r:id="rId28"/>
    <p:sldId id="870" r:id="rId29"/>
    <p:sldId id="802" r:id="rId30"/>
    <p:sldId id="844" r:id="rId31"/>
    <p:sldId id="780" r:id="rId32"/>
    <p:sldId id="782" r:id="rId33"/>
    <p:sldId id="856" r:id="rId34"/>
    <p:sldId id="800" r:id="rId35"/>
    <p:sldId id="435" r:id="rId36"/>
    <p:sldId id="629" r:id="rId37"/>
    <p:sldId id="635" r:id="rId38"/>
    <p:sldId id="304" r:id="rId3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present/>
    <p:sldAll/>
    <p:penClr>
      <a:prstClr val="red"/>
    </p:penClr>
    <p:extLst>
      <p:ext uri="{2FDB2607-1784-4EEB-B798-7EB5836EED8A}">
        <p14:showMediaCtrls xmlns:p14="http://schemas.microsoft.com/office/powerpoint/2010/main" val="1"/>
      </p:ext>
    </p:extLst>
  </p:showPr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horzBarState="maximized">
    <p:restoredLeft sz="14993" autoAdjust="0"/>
    <p:restoredTop sz="94585" autoAdjust="0"/>
  </p:normalViewPr>
  <p:slideViewPr>
    <p:cSldViewPr>
      <p:cViewPr varScale="1">
        <p:scale>
          <a:sx n="100" d="100"/>
          <a:sy n="100" d="100"/>
        </p:scale>
        <p:origin x="992" y="68"/>
      </p:cViewPr>
      <p:guideLst>
        <p:guide orient="horz" pos="215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27183"/>
    </p:cViewPr>
  </p:sorterViewPr>
  <p:notesViewPr>
    <p:cSldViewPr>
      <p:cViewPr varScale="1">
        <p:scale>
          <a:sx n="88" d="100"/>
          <a:sy n="88" d="100"/>
        </p:scale>
        <p:origin x="3822" y="102"/>
      </p:cViewPr>
    </p:cSldViewPr>
  </p:notes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6.xml"  /><Relationship Id="rId11" Type="http://schemas.openxmlformats.org/officeDocument/2006/relationships/slide" Target="slides/slide7.xml"  /><Relationship Id="rId12" Type="http://schemas.openxmlformats.org/officeDocument/2006/relationships/slide" Target="slides/slide8.xml"  /><Relationship Id="rId13" Type="http://schemas.openxmlformats.org/officeDocument/2006/relationships/slide" Target="slides/slide9.xml"  /><Relationship Id="rId14" Type="http://schemas.openxmlformats.org/officeDocument/2006/relationships/slide" Target="slides/slide10.xml"  /><Relationship Id="rId15" Type="http://schemas.openxmlformats.org/officeDocument/2006/relationships/slide" Target="slides/slide11.xml"  /><Relationship Id="rId16" Type="http://schemas.openxmlformats.org/officeDocument/2006/relationships/slide" Target="slides/slide12.xml"  /><Relationship Id="rId17" Type="http://schemas.openxmlformats.org/officeDocument/2006/relationships/slide" Target="slides/slide13.xml"  /><Relationship Id="rId18" Type="http://schemas.openxmlformats.org/officeDocument/2006/relationships/slide" Target="slides/slide14.xml"  /><Relationship Id="rId19" Type="http://schemas.openxmlformats.org/officeDocument/2006/relationships/slide" Target="slides/slide15.xml"  /><Relationship Id="rId2" Type="http://schemas.openxmlformats.org/officeDocument/2006/relationships/slideMaster" Target="slideMasters/slideMaster2.xml"  /><Relationship Id="rId20" Type="http://schemas.openxmlformats.org/officeDocument/2006/relationships/slide" Target="slides/slide16.xml"  /><Relationship Id="rId21" Type="http://schemas.openxmlformats.org/officeDocument/2006/relationships/slide" Target="slides/slide17.xml"  /><Relationship Id="rId22" Type="http://schemas.openxmlformats.org/officeDocument/2006/relationships/slide" Target="slides/slide18.xml"  /><Relationship Id="rId23" Type="http://schemas.openxmlformats.org/officeDocument/2006/relationships/slide" Target="slides/slide19.xml"  /><Relationship Id="rId24" Type="http://schemas.openxmlformats.org/officeDocument/2006/relationships/slide" Target="slides/slide20.xml"  /><Relationship Id="rId25" Type="http://schemas.openxmlformats.org/officeDocument/2006/relationships/slide" Target="slides/slide21.xml"  /><Relationship Id="rId26" Type="http://schemas.openxmlformats.org/officeDocument/2006/relationships/slide" Target="slides/slide22.xml"  /><Relationship Id="rId27" Type="http://schemas.openxmlformats.org/officeDocument/2006/relationships/slide" Target="slides/slide23.xml"  /><Relationship Id="rId28" Type="http://schemas.openxmlformats.org/officeDocument/2006/relationships/slide" Target="slides/slide24.xml"  /><Relationship Id="rId29" Type="http://schemas.openxmlformats.org/officeDocument/2006/relationships/slide" Target="slides/slide25.xml"  /><Relationship Id="rId3" Type="http://schemas.openxmlformats.org/officeDocument/2006/relationships/notesMaster" Target="notesMasters/notesMaster1.xml"  /><Relationship Id="rId30" Type="http://schemas.openxmlformats.org/officeDocument/2006/relationships/slide" Target="slides/slide26.xml"  /><Relationship Id="rId31" Type="http://schemas.openxmlformats.org/officeDocument/2006/relationships/slide" Target="slides/slide27.xml"  /><Relationship Id="rId32" Type="http://schemas.openxmlformats.org/officeDocument/2006/relationships/slide" Target="slides/slide28.xml"  /><Relationship Id="rId33" Type="http://schemas.openxmlformats.org/officeDocument/2006/relationships/slide" Target="slides/slide29.xml"  /><Relationship Id="rId34" Type="http://schemas.openxmlformats.org/officeDocument/2006/relationships/slide" Target="slides/slide30.xml"  /><Relationship Id="rId35" Type="http://schemas.openxmlformats.org/officeDocument/2006/relationships/slide" Target="slides/slide31.xml"  /><Relationship Id="rId36" Type="http://schemas.openxmlformats.org/officeDocument/2006/relationships/slide" Target="slides/slide32.xml"  /><Relationship Id="rId37" Type="http://schemas.openxmlformats.org/officeDocument/2006/relationships/slide" Target="slides/slide33.xml"  /><Relationship Id="rId38" Type="http://schemas.openxmlformats.org/officeDocument/2006/relationships/slide" Target="slides/slide34.xml"  /><Relationship Id="rId39" Type="http://schemas.openxmlformats.org/officeDocument/2006/relationships/slide" Target="slides/slide35.xml"  /><Relationship Id="rId4" Type="http://schemas.openxmlformats.org/officeDocument/2006/relationships/handoutMaster" Target="handoutMasters/handoutMaster1.xml"  /><Relationship Id="rId40" Type="http://schemas.openxmlformats.org/officeDocument/2006/relationships/presProps" Target="presProps.xml"  /><Relationship Id="rId41" Type="http://schemas.openxmlformats.org/officeDocument/2006/relationships/viewProps" Target="viewProps.xml"  /><Relationship Id="rId42" Type="http://schemas.openxmlformats.org/officeDocument/2006/relationships/theme" Target="theme/theme1.xml"  /><Relationship Id="rId43" Type="http://schemas.openxmlformats.org/officeDocument/2006/relationships/tableStyles" Target="tableStyles.xml"  /><Relationship Id="rId5" Type="http://schemas.openxmlformats.org/officeDocument/2006/relationships/slide" Target="slides/slide1.xml"  /><Relationship Id="rId6" Type="http://schemas.openxmlformats.org/officeDocument/2006/relationships/slide" Target="slides/slide2.xml"  /><Relationship Id="rId7" Type="http://schemas.openxmlformats.org/officeDocument/2006/relationships/slide" Target="slides/slide3.xml"  /><Relationship Id="rId8" Type="http://schemas.openxmlformats.org/officeDocument/2006/relationships/slide" Target="slides/slide4.xml"  /><Relationship Id="rId9" Type="http://schemas.openxmlformats.org/officeDocument/2006/relationships/slide" Target="slides/slide5.xml"  /></Relationships>
</file>

<file path=ppt/handoutMasters/_rels/handout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4.xml"  /></Relationships>
</file>

<file path=ppt/handoutMasters/handoutMaster1.xml><?xml version="1.0" encoding="utf-8"?>
<p:handout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C39A40FC-1E3E-47F5-8AE3-82776F960A69}" type="datetime1">
              <a:rPr lang="ko-KR" altLang="en-US"/>
              <a:pPr lvl="0">
                <a:defRPr/>
              </a:pPr>
              <a:t>2021-09-13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33CAD6F9-6A94-40A8-A586-2674DF698F4A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3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A56D72F9-A946-4AA8-A7F3-569656F26E9B}" type="datetime1">
              <a:rPr lang="ko-KR" altLang="en-US"/>
              <a:pPr lvl="0">
                <a:defRPr/>
              </a:pPr>
              <a:t>2021-09-13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1B234687-3576-475C-A29E-B55FC347A26B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27.xml" 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서구사회 </a:t>
            </a:r>
            <a:r>
              <a:rPr lang="en-US" altLang="ko-KR" dirty="0"/>
              <a:t>: </a:t>
            </a:r>
            <a:r>
              <a:rPr lang="en-US" altLang="ko-KR" dirty="0" err="1"/>
              <a:t>Platon</a:t>
            </a:r>
            <a:r>
              <a:rPr lang="en-US" altLang="ko-KR" baseline="0" dirty="0"/>
              <a:t> Descartes </a:t>
            </a:r>
            <a:r>
              <a:rPr lang="ko-KR" altLang="en-US" baseline="0" dirty="0"/>
              <a:t>합리주의 계몽주의 이성만능주의</a:t>
            </a:r>
            <a:r>
              <a:rPr lang="en-US" altLang="ko-KR" baseline="0" dirty="0"/>
              <a:t>/</a:t>
            </a:r>
            <a:r>
              <a:rPr lang="ko-KR" altLang="en-US" baseline="0" dirty="0"/>
              <a:t>과학만능주의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71FED-58AD-45F6-B6CE-5514D2C41740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9657418"/>
      </p:ext>
    </p:extLst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2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992AF-4418-40DD-B329-498F63F60406}" type="datetimeFigureOut">
              <a:rPr lang="ko-KR" altLang="en-US" smtClean="0"/>
              <a:t>2021-09-13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C9262-6A70-4AE9-8A73-9FA47AF271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3638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992AF-4418-40DD-B329-498F63F60406}" type="datetimeFigureOut">
              <a:rPr lang="ko-KR" altLang="en-US" smtClean="0"/>
              <a:t>2021-09-13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C9262-6A70-4AE9-8A73-9FA47AF271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9899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992AF-4418-40DD-B329-498F63F60406}" type="datetimeFigureOut">
              <a:rPr lang="ko-KR" altLang="en-US" smtClean="0"/>
              <a:t>2021-09-13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C9262-6A70-4AE9-8A73-9FA47AF271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8482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Freeform 28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992AF-4418-40DD-B329-498F63F60406}" type="datetimeFigureOut">
              <a:rPr lang="ko-KR" altLang="en-US" smtClean="0"/>
              <a:t>2021-09-13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C9262-6A70-4AE9-8A73-9FA47AF271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0045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992AF-4418-40DD-B329-498F63F60406}" type="datetimeFigureOut">
              <a:rPr lang="ko-KR" altLang="en-US" smtClean="0"/>
              <a:t>2021-09-13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C9262-6A70-4AE9-8A73-9FA47AF271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93262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992AF-4418-40DD-B329-498F63F60406}" type="datetimeFigureOut">
              <a:rPr lang="ko-KR" altLang="en-US" smtClean="0"/>
              <a:t>2021-09-13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C9262-6A70-4AE9-8A73-9FA47AF271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1824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992AF-4418-40DD-B329-498F63F60406}" type="datetimeFigureOut">
              <a:rPr lang="ko-KR" altLang="en-US" smtClean="0"/>
              <a:t>2021-09-13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C9262-6A70-4AE9-8A73-9FA47AF271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235817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992AF-4418-40DD-B329-498F63F60406}" type="datetimeFigureOut">
              <a:rPr lang="ko-KR" altLang="en-US" smtClean="0"/>
              <a:t>2021-09-13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C9262-6A70-4AE9-8A73-9FA47AF271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24410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992AF-4418-40DD-B329-498F63F60406}" type="datetimeFigureOut">
              <a:rPr lang="ko-KR" altLang="en-US" smtClean="0"/>
              <a:t>2021-09-13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C9262-6A70-4AE9-8A73-9FA47AF271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49052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992AF-4418-40DD-B329-498F63F60406}" type="datetimeFigureOut">
              <a:rPr lang="ko-KR" altLang="en-US" smtClean="0"/>
              <a:t>2021-09-13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C9262-6A70-4AE9-8A73-9FA47AF271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4173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992AF-4418-40DD-B329-498F63F60406}" type="datetimeFigureOut">
              <a:rPr lang="ko-KR" altLang="en-US" smtClean="0"/>
              <a:t>2021-09-13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C9262-6A70-4AE9-8A73-9FA47AF271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70343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992AF-4418-40DD-B329-498F63F60406}" type="datetimeFigureOut">
              <a:rPr lang="ko-KR" altLang="en-US" smtClean="0"/>
              <a:t>2021-09-13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C9262-6A70-4AE9-8A73-9FA47AF271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48135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992AF-4418-40DD-B329-498F63F60406}" type="datetimeFigureOut">
              <a:rPr lang="ko-KR" altLang="en-US" smtClean="0"/>
              <a:t>2021-09-13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C9262-6A70-4AE9-8A73-9FA47AF271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18018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992AF-4418-40DD-B329-498F63F60406}" type="datetimeFigureOut">
              <a:rPr lang="ko-KR" altLang="en-US" smtClean="0"/>
              <a:t>2021-09-13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C9262-6A70-4AE9-8A73-9FA47AF271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9383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992AF-4418-40DD-B329-498F63F60406}" type="datetimeFigureOut">
              <a:rPr lang="ko-KR" altLang="en-US" smtClean="0"/>
              <a:t>2021-09-13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C9262-6A70-4AE9-8A73-9FA47AF271EE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04121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992AF-4418-40DD-B329-498F63F60406}" type="datetimeFigureOut">
              <a:rPr lang="ko-KR" altLang="en-US" smtClean="0"/>
              <a:t>2021-09-13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C9262-6A70-4AE9-8A73-9FA47AF271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00208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992AF-4418-40DD-B329-498F63F60406}" type="datetimeFigureOut">
              <a:rPr lang="ko-KR" altLang="en-US" smtClean="0"/>
              <a:t>2021-09-13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C9262-6A70-4AE9-8A73-9FA47AF271EE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937483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992AF-4418-40DD-B329-498F63F60406}" type="datetimeFigureOut">
              <a:rPr lang="ko-KR" altLang="en-US" smtClean="0"/>
              <a:t>2021-09-13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C9262-6A70-4AE9-8A73-9FA47AF271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78285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992AF-4418-40DD-B329-498F63F60406}" type="datetimeFigureOut">
              <a:rPr lang="ko-KR" altLang="en-US" smtClean="0"/>
              <a:t>2021-09-13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C9262-6A70-4AE9-8A73-9FA47AF271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1588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992AF-4418-40DD-B329-498F63F60406}" type="datetimeFigureOut">
              <a:rPr lang="ko-KR" altLang="en-US" smtClean="0"/>
              <a:t>2021-09-13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C9262-6A70-4AE9-8A73-9FA47AF271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3479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992AF-4418-40DD-B329-498F63F60406}" type="datetimeFigureOut">
              <a:rPr lang="ko-KR" altLang="en-US" smtClean="0"/>
              <a:t>2021-09-13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C9262-6A70-4AE9-8A73-9FA47AF271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88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992AF-4418-40DD-B329-498F63F60406}" type="datetimeFigureOut">
              <a:rPr lang="ko-KR" altLang="en-US" smtClean="0"/>
              <a:t>2021-09-13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C9262-6A70-4AE9-8A73-9FA47AF271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0956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992AF-4418-40DD-B329-498F63F60406}" type="datetimeFigureOut">
              <a:rPr lang="ko-KR" altLang="en-US" smtClean="0"/>
              <a:t>2021-09-13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C9262-6A70-4AE9-8A73-9FA47AF271EE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841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992AF-4418-40DD-B329-498F63F60406}" type="datetimeFigureOut">
              <a:rPr lang="ko-KR" altLang="en-US" smtClean="0"/>
              <a:t>2021-09-13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C9262-6A70-4AE9-8A73-9FA47AF271EE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910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992AF-4418-40DD-B329-498F63F60406}" type="datetimeFigureOut">
              <a:rPr lang="ko-KR" altLang="en-US" smtClean="0"/>
              <a:t>2021-09-13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C9262-6A70-4AE9-8A73-9FA47AF271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1311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992AF-4418-40DD-B329-498F63F60406}" type="datetimeFigureOut">
              <a:rPr lang="ko-KR" altLang="en-US" smtClean="0"/>
              <a:t>2021-09-13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C9262-6A70-4AE9-8A73-9FA47AF271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5877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992AF-4418-40DD-B329-498F63F60406}" type="datetimeFigureOut">
              <a:rPr lang="ko-KR" altLang="en-US" smtClean="0"/>
              <a:t>2021-09-13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C9262-6A70-4AE9-8A73-9FA47AF271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3188657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_rels/slideMaster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Relationship Id="rId10" Type="http://schemas.openxmlformats.org/officeDocument/2006/relationships/slideLayout" Target="../slideLayouts/slideLayout21.xml"  /><Relationship Id="rId11" Type="http://schemas.openxmlformats.org/officeDocument/2006/relationships/slideLayout" Target="../slideLayouts/slideLayout22.xml"  /><Relationship Id="rId12" Type="http://schemas.openxmlformats.org/officeDocument/2006/relationships/slideLayout" Target="../slideLayouts/slideLayout23.xml"  /><Relationship Id="rId13" Type="http://schemas.openxmlformats.org/officeDocument/2006/relationships/slideLayout" Target="../slideLayouts/slideLayout24.xml"  /><Relationship Id="rId14" Type="http://schemas.openxmlformats.org/officeDocument/2006/relationships/slideLayout" Target="../slideLayouts/slideLayout25.xml"  /><Relationship Id="rId15" Type="http://schemas.openxmlformats.org/officeDocument/2006/relationships/slideLayout" Target="../slideLayouts/slideLayout26.xml"  /><Relationship Id="rId16" Type="http://schemas.openxmlformats.org/officeDocument/2006/relationships/slideLayout" Target="../slideLayouts/slideLayout27.xml"  /><Relationship Id="rId17" Type="http://schemas.openxmlformats.org/officeDocument/2006/relationships/theme" Target="../theme/theme2.xml"  /><Relationship Id="rId2" Type="http://schemas.openxmlformats.org/officeDocument/2006/relationships/slideLayout" Target="../slideLayouts/slideLayout13.xml"  /><Relationship Id="rId3" Type="http://schemas.openxmlformats.org/officeDocument/2006/relationships/slideLayout" Target="../slideLayouts/slideLayout14.xml"  /><Relationship Id="rId4" Type="http://schemas.openxmlformats.org/officeDocument/2006/relationships/slideLayout" Target="../slideLayouts/slideLayout15.xml"  /><Relationship Id="rId5" Type="http://schemas.openxmlformats.org/officeDocument/2006/relationships/slideLayout" Target="../slideLayouts/slideLayout16.xml"  /><Relationship Id="rId6" Type="http://schemas.openxmlformats.org/officeDocument/2006/relationships/slideLayout" Target="../slideLayouts/slideLayout17.xml"  /><Relationship Id="rId7" Type="http://schemas.openxmlformats.org/officeDocument/2006/relationships/slideLayout" Target="../slideLayouts/slideLayout18.xml"  /><Relationship Id="rId8" Type="http://schemas.openxmlformats.org/officeDocument/2006/relationships/slideLayout" Target="../slideLayouts/slideLayout19.xml"  /><Relationship Id="rId9" Type="http://schemas.openxmlformats.org/officeDocument/2006/relationships/slideLayout" Target="../slideLayouts/slideLayout20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7D992AF-4418-40DD-B329-498F63F60406}" type="datetimeFigureOut">
              <a:rPr lang="ko-KR" altLang="en-US" smtClean="0"/>
              <a:t>2021-09-13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3C9262-6A70-4AE9-8A73-9FA47AF271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9775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992AF-4418-40DD-B329-498F63F60406}" type="datetimeFigureOut">
              <a:rPr lang="ko-KR" altLang="en-US" smtClean="0"/>
              <a:t>2021-09-13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93C9262-6A70-4AE9-8A73-9FA47AF271E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69224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24" r:id="rId1"/>
    <p:sldLayoutId id="2147484225" r:id="rId2"/>
    <p:sldLayoutId id="2147484226" r:id="rId3"/>
    <p:sldLayoutId id="2147484227" r:id="rId4"/>
    <p:sldLayoutId id="2147484228" r:id="rId5"/>
    <p:sldLayoutId id="2147484229" r:id="rId6"/>
    <p:sldLayoutId id="2147484230" r:id="rId7"/>
    <p:sldLayoutId id="2147484231" r:id="rId8"/>
    <p:sldLayoutId id="2147484232" r:id="rId9"/>
    <p:sldLayoutId id="2147484233" r:id="rId10"/>
    <p:sldLayoutId id="2147484234" r:id="rId11"/>
    <p:sldLayoutId id="2147484235" r:id="rId12"/>
    <p:sldLayoutId id="2147484236" r:id="rId13"/>
    <p:sldLayoutId id="2147484237" r:id="rId14"/>
    <p:sldLayoutId id="2147484238" r:id="rId15"/>
    <p:sldLayoutId id="2147484239" r:id="rId16"/>
  </p:sldLayoutIdLst>
  <p:txStyles>
    <p:titleStyle>
      <a:lvl1pPr algn="l" defTabSz="457200" rtl="0" eaLnBrk="1" latinLnBrk="1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8.xml"  /><Relationship Id="rId2" Type="http://schemas.openxmlformats.org/officeDocument/2006/relationships/image" Target="../media/image5.png"  /><Relationship Id="rId3" Type="http://schemas.openxmlformats.org/officeDocument/2006/relationships/image" Target="../media/image6.png"  /><Relationship Id="rId4" Type="http://schemas.openxmlformats.org/officeDocument/2006/relationships/image" Target="../media/image7.png"  /><Relationship Id="rId5" Type="http://schemas.openxmlformats.org/officeDocument/2006/relationships/image" Target="../media/image8.pn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9.jpe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image" Target="../media/image10.jpe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8.xml"  /><Relationship Id="rId2" Type="http://schemas.openxmlformats.org/officeDocument/2006/relationships/image" Target="../media/image11.png"  /><Relationship Id="rId3" Type="http://schemas.openxmlformats.org/officeDocument/2006/relationships/image" Target="../media/image12.jpe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8.xml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8.xml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8.xml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8.xml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8.xml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8.xml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8.xml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8.xml"  /></Relationships>
</file>

<file path=ppt/slides/_rels/slide2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8.xml"  /></Relationships>
</file>

<file path=ppt/slides/_rels/slide2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8.xml"  /></Relationships>
</file>

<file path=ppt/slides/_rels/slide2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8.xml"  /></Relationships>
</file>

<file path=ppt/slides/_rels/slide2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6.xml"  /></Relationships>
</file>

<file path=ppt/slides/_rels/slide2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6.xml"  /><Relationship Id="rId2" Type="http://schemas.openxmlformats.org/officeDocument/2006/relationships/notesSlide" Target="../notesSlides/notesSlide1.xml"  /></Relationships>
</file>

<file path=ppt/slides/_rels/slide2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6.xml"  /></Relationships>
</file>

<file path=ppt/slides/_rels/slide2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8.xml"  /><Relationship Id="rId2" Type="http://schemas.openxmlformats.org/officeDocument/2006/relationships/image" Target="../media/image13.jpe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/Relationships>
</file>

<file path=ppt/slides/_rels/slide3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6.xml"  /></Relationships>
</file>

<file path=ppt/slides/_rels/slide3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/Relationships>
</file>

<file path=ppt/slides/_rels/slide3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8.xml"  /></Relationships>
</file>

<file path=ppt/slides/_rels/slide3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8.xml"  /></Relationships>
</file>

<file path=ppt/slides/_rels/slide3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8.xml"  /></Relationships>
</file>

<file path=ppt/slides/_rels/slide3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8.xml"  /><Relationship Id="rId2" Type="http://schemas.openxmlformats.org/officeDocument/2006/relationships/image" Target="../media/image1.png"  /><Relationship Id="rId3" Type="http://schemas.openxmlformats.org/officeDocument/2006/relationships/image" Target="../media/image2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8.xml"  /><Relationship Id="rId2" Type="http://schemas.openxmlformats.org/officeDocument/2006/relationships/image" Target="../media/image3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8.xml"  /><Relationship Id="rId2" Type="http://schemas.openxmlformats.org/officeDocument/2006/relationships/image" Target="../media/image4.jpeg" 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5"/>
          <p:cNvSpPr>
            <a:spLocks noGrp="1"/>
          </p:cNvSpPr>
          <p:nvPr>
            <p:ph type="ctrTitle"/>
          </p:nvPr>
        </p:nvSpPr>
        <p:spPr>
          <a:xfrm>
            <a:off x="539552" y="1844824"/>
            <a:ext cx="8458200" cy="1470025"/>
          </a:xfrm>
        </p:spPr>
        <p:txBody>
          <a:bodyPr>
            <a:normAutofit/>
          </a:bodyPr>
          <a:lstStyle/>
          <a:p>
            <a:pPr algn="ctr"/>
            <a:r>
              <a:rPr lang="ko-KR" altLang="en-US" b="1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설득을 위한 언어</a:t>
            </a:r>
            <a:br>
              <a:rPr lang="en-US" altLang="ko-KR" sz="5400" b="1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</a:br>
            <a:r>
              <a:rPr lang="en-US" altLang="ko-KR" sz="3100" b="1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 </a:t>
            </a:r>
            <a:r>
              <a:rPr lang="ko-KR" altLang="en-US" sz="3100" b="1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비법은 없다</a:t>
            </a:r>
            <a:r>
              <a:rPr lang="en-US" altLang="ko-KR" sz="3100" b="1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3100" b="1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과학이 있다</a:t>
            </a:r>
            <a:endParaRPr lang="ko-KR" altLang="en-US" sz="3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27984" y="4581128"/>
            <a:ext cx="2376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박만규</a:t>
            </a:r>
            <a:endParaRPr lang="en-US" altLang="ko-KR" sz="28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en-US" altLang="ko-KR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</a:t>
            </a:r>
            <a:r>
              <a:rPr lang="ko-KR" altLang="en-US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아주대학교</a:t>
            </a:r>
            <a:r>
              <a:rPr lang="en-US" altLang="ko-KR" sz="28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91711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4314825" cy="2333625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889132"/>
            <a:ext cx="4314825" cy="229552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62256"/>
            <a:ext cx="4434600" cy="2202616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89132"/>
            <a:ext cx="4314825" cy="22955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548680"/>
            <a:ext cx="4458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>
                <a:latin typeface="함초롬돋움" panose="020B0604000101010101" pitchFamily="50" charset="-127"/>
                <a:ea typeface="함초롬돋움" panose="020B0604000101010101" pitchFamily="50" charset="-127"/>
              </a:rPr>
              <a:t>적용례</a:t>
            </a:r>
            <a:endParaRPr lang="ko-KR" altLang="en-US" dirty="0">
              <a:latin typeface="함초롬돋움" panose="020B0604000101010101" pitchFamily="50" charset="-127"/>
              <a:ea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52978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20398E5-344B-4443-8A6B-41C8E94F8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5085184"/>
            <a:ext cx="8507288" cy="1440160"/>
          </a:xfrm>
        </p:spPr>
        <p:txBody>
          <a:bodyPr>
            <a:normAutofit lnSpcReduction="10000"/>
          </a:bodyPr>
          <a:lstStyle/>
          <a:p>
            <a:r>
              <a:rPr lang="ko-KR" altLang="en-US" sz="2400" dirty="0">
                <a:latin typeface="함초롬돋움" panose="020B0604000101010101" pitchFamily="50" charset="-127"/>
                <a:ea typeface="함초롬돋움" panose="020B0604000101010101" pitchFamily="50" charset="-127"/>
              </a:rPr>
              <a:t>사고의 선행요소들이 특정한 관점</a:t>
            </a:r>
            <a:r>
              <a:rPr lang="en-US" altLang="ko-KR" sz="2400" dirty="0">
                <a:latin typeface="함초롬돋움" panose="020B0604000101010101" pitchFamily="50" charset="-127"/>
                <a:ea typeface="함초롬돋움" panose="020B0604000101010101" pitchFamily="50" charset="-127"/>
              </a:rPr>
              <a:t>(perspective)</a:t>
            </a:r>
            <a:r>
              <a:rPr lang="ko-KR" altLang="en-US" sz="2400" dirty="0">
                <a:latin typeface="함초롬돋움" panose="020B0604000101010101" pitchFamily="50" charset="-127"/>
                <a:ea typeface="함초롬돋움" panose="020B0604000101010101" pitchFamily="50" charset="-127"/>
              </a:rPr>
              <a:t>을 설정</a:t>
            </a:r>
            <a:endParaRPr lang="en-US" altLang="ko-KR" sz="2400" dirty="0">
              <a:latin typeface="함초롬돋움" panose="020B0604000101010101" pitchFamily="50" charset="-127"/>
              <a:ea typeface="함초롬돋움" panose="020B0604000101010101" pitchFamily="50" charset="-127"/>
            </a:endParaRPr>
          </a:p>
          <a:p>
            <a:r>
              <a:rPr lang="ko-KR" altLang="en-US" sz="2400" dirty="0">
                <a:latin typeface="함초롬돋움" panose="020B0604000101010101" pitchFamily="50" charset="-127"/>
                <a:ea typeface="함초롬돋움" panose="020B0604000101010101" pitchFamily="50" charset="-127"/>
              </a:rPr>
              <a:t>관점이 안내하는 사고의 틀이 형성</a:t>
            </a:r>
            <a:endParaRPr lang="en-US" altLang="ko-KR" sz="2400" dirty="0">
              <a:latin typeface="함초롬돋움" panose="020B0604000101010101" pitchFamily="50" charset="-127"/>
              <a:ea typeface="함초롬돋움" panose="020B0604000101010101" pitchFamily="50" charset="-127"/>
            </a:endParaRPr>
          </a:p>
          <a:p>
            <a:r>
              <a:rPr lang="ko-KR" altLang="en-US" sz="2400" dirty="0">
                <a:latin typeface="함초롬돋움" panose="020B0604000101010101" pitchFamily="50" charset="-127"/>
                <a:ea typeface="함초롬돋움" panose="020B0604000101010101" pitchFamily="50" charset="-127"/>
              </a:rPr>
              <a:t>이후 사고를 일정한 방향으로 유도</a:t>
            </a:r>
            <a:r>
              <a:rPr lang="en-US" altLang="ko-KR" sz="2400" dirty="0">
                <a:latin typeface="함초롬돋움" panose="020B0604000101010101" pitchFamily="50" charset="-127"/>
                <a:ea typeface="함초롬돋움" panose="020B0604000101010101" pitchFamily="50" charset="-127"/>
              </a:rPr>
              <a:t>, </a:t>
            </a:r>
            <a:r>
              <a:rPr lang="ko-KR" altLang="en-US" sz="2400" dirty="0">
                <a:latin typeface="함초롬돋움" panose="020B0604000101010101" pitchFamily="50" charset="-127"/>
                <a:ea typeface="함초롬돋움" panose="020B0604000101010101" pitchFamily="50" charset="-127"/>
              </a:rPr>
              <a:t>제어</a:t>
            </a:r>
            <a:endParaRPr lang="en-US" altLang="ko-KR" sz="2400" dirty="0">
              <a:latin typeface="함초롬돋움" panose="020B0604000101010101" pitchFamily="50" charset="-127"/>
              <a:ea typeface="함초롬돋움" panose="020B0604000101010101" pitchFamily="50" charset="-127"/>
            </a:endParaRPr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en-US" altLang="ko-KR" sz="2400" dirty="0"/>
          </a:p>
          <a:p>
            <a:endParaRPr lang="ko-KR" altLang="en-US" dirty="0"/>
          </a:p>
          <a:p>
            <a:endParaRPr lang="ko-KR" altLang="en-US" dirty="0"/>
          </a:p>
          <a:p>
            <a:endParaRPr lang="en-US" altLang="ko-KR" dirty="0"/>
          </a:p>
          <a:p>
            <a:endParaRPr lang="ko-KR" altLang="en-US" dirty="0"/>
          </a:p>
          <a:p>
            <a:endParaRPr lang="ko-KR" altLang="en-US" dirty="0"/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F1B476B1-F146-46E1-870E-EC6071C6FD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60648"/>
            <a:ext cx="3456384" cy="4590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290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20398E5-344B-4443-8A6B-41C8E94F8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836712"/>
            <a:ext cx="8507288" cy="5760640"/>
          </a:xfrm>
        </p:spPr>
        <p:txBody>
          <a:bodyPr>
            <a:normAutofit/>
          </a:bodyPr>
          <a:lstStyle/>
          <a:p>
            <a:endParaRPr lang="en-US" altLang="ko-KR" sz="24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ko-KR" altLang="en-US" sz="2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프레임의 이중적 성격</a:t>
            </a:r>
            <a:endParaRPr lang="en-US" altLang="ko-KR" sz="24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859536" lvl="1" indent="-457200">
              <a:buAutoNum type="arabicPeriod"/>
            </a:pPr>
            <a:r>
              <a:rPr lang="ko-KR" altLang="en-US" sz="22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가이드라인 역할</a:t>
            </a:r>
            <a:endParaRPr lang="en-US" altLang="ko-KR" sz="22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859536" lvl="1" indent="-457200">
              <a:buAutoNum type="arabicPeriod"/>
            </a:pPr>
            <a:r>
              <a:rPr lang="ko-KR" altLang="en-US" sz="22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사고를 제어</a:t>
            </a:r>
            <a:endParaRPr lang="en-US" altLang="ko-KR" sz="22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ko-KR" altLang="en-US" sz="2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병 주고 약 주는 존재</a:t>
            </a:r>
            <a:endParaRPr lang="en-US" altLang="ko-KR" sz="24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endParaRPr lang="en-US" altLang="ko-KR" sz="24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ko-KR" altLang="en-US" sz="2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절대 실수하면 안 돼</a:t>
            </a:r>
            <a:r>
              <a:rPr lang="en-US" altLang="ko-KR" sz="2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!</a:t>
            </a:r>
          </a:p>
          <a:p>
            <a:r>
              <a:rPr lang="ko-KR" altLang="en-US" sz="2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해저드에 빠뜨리지 말자</a:t>
            </a:r>
            <a:r>
              <a:rPr lang="en-US" altLang="ko-KR" sz="2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!</a:t>
            </a:r>
          </a:p>
          <a:p>
            <a:r>
              <a:rPr lang="ko-KR" altLang="en-US" sz="2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액땜</a:t>
            </a:r>
          </a:p>
          <a:p>
            <a:endParaRPr lang="en-US" altLang="ko-KR" sz="24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endParaRPr lang="ko-KR" altLang="en-US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endParaRPr lang="ko-KR" altLang="en-US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endParaRPr lang="en-US" altLang="ko-KR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endParaRPr lang="ko-KR" altLang="en-US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endParaRPr lang="ko-KR" altLang="en-US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74419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18048" y="476672"/>
            <a:ext cx="8352928" cy="50405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br>
              <a:rPr lang="ko-KR" altLang="en-US" sz="2400" dirty="0">
                <a:latin typeface="함초롬돋움" panose="020B0604000101010101" pitchFamily="50" charset="-127"/>
                <a:ea typeface="함초롬돋움" panose="020B0604000101010101" pitchFamily="50" charset="-127"/>
              </a:rPr>
            </a:br>
            <a:endParaRPr lang="ko-KR" altLang="en-US" sz="2400" dirty="0">
              <a:latin typeface="함초롬돋움" panose="020B0604000101010101" pitchFamily="50" charset="-127"/>
              <a:ea typeface="함초롬돋움" panose="020B0604000101010101" pitchFamily="50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600808" y="823719"/>
            <a:ext cx="8187408" cy="2135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buFont typeface="Wingdings" panose="05000000000000000000" pitchFamily="2" charset="2"/>
              <a:buChar char="Ø"/>
            </a:pPr>
            <a:r>
              <a:rPr lang="ko-KR" altLang="en-US" sz="3200" b="1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부정</a:t>
            </a:r>
            <a:r>
              <a:rPr lang="en-US" altLang="ko-KR" sz="3200" b="1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(Negation)</a:t>
            </a:r>
            <a:r>
              <a:rPr lang="ko-KR" altLang="en-US" sz="3200" b="1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의 덫</a:t>
            </a:r>
          </a:p>
          <a:p>
            <a:pPr fontAlgn="base">
              <a:lnSpc>
                <a:spcPct val="150000"/>
              </a:lnSpc>
            </a:pPr>
            <a:r>
              <a:rPr lang="ko-KR" altLang="en-US" sz="2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“당신 사기꾼이죠</a:t>
            </a:r>
            <a:r>
              <a:rPr lang="en-US" altLang="ko-KR" sz="2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?”</a:t>
            </a:r>
            <a:endParaRPr lang="ko-KR" altLang="en-US" sz="24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2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- “</a:t>
            </a:r>
            <a:r>
              <a:rPr lang="ko-KR" altLang="en-US" sz="2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네 </a:t>
            </a:r>
            <a:r>
              <a:rPr lang="en-US" altLang="ko-KR" sz="2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/ </a:t>
            </a:r>
            <a:r>
              <a:rPr lang="ko-KR" altLang="en-US" sz="2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아니오</a:t>
            </a:r>
            <a:r>
              <a:rPr lang="en-US" altLang="ko-KR" sz="2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”</a:t>
            </a:r>
            <a:r>
              <a:rPr lang="ko-KR" altLang="en-US" sz="2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중 어떤 대답</a:t>
            </a:r>
            <a:r>
              <a:rPr lang="en-US" altLang="ko-KR" sz="2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?</a:t>
            </a:r>
            <a:endParaRPr lang="ko-KR" altLang="en-US" sz="24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algn="just" fontAlgn="base">
              <a:lnSpc>
                <a:spcPct val="160000"/>
              </a:lnSpc>
            </a:pPr>
            <a:endParaRPr lang="ko-KR" altLang="en-US" kern="0" spc="0" dirty="0">
              <a:solidFill>
                <a:srgbClr val="000000"/>
              </a:solidFill>
              <a:effectLst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852936"/>
            <a:ext cx="7608872" cy="358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41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323528" y="1582341"/>
            <a:ext cx="8064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ko-KR" altLang="en-US" sz="2000" dirty="0"/>
          </a:p>
        </p:txBody>
      </p:sp>
      <p:sp>
        <p:nvSpPr>
          <p:cNvPr id="2" name="직사각형 1"/>
          <p:cNvSpPr/>
          <p:nvPr/>
        </p:nvSpPr>
        <p:spPr>
          <a:xfrm>
            <a:off x="0" y="693792"/>
            <a:ext cx="9325544" cy="1976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fontAlgn="base">
              <a:lnSpc>
                <a:spcPct val="150000"/>
              </a:lnSpc>
            </a:pPr>
            <a:r>
              <a:rPr lang="en-US" altLang="ko-KR" sz="2400" b="1" dirty="0">
                <a:latin typeface="함초롬돋움" panose="020B0604000101010101" pitchFamily="50" charset="-127"/>
                <a:ea typeface="함초롬돋움" panose="020B0604000101010101" pitchFamily="50" charset="-127"/>
              </a:rPr>
              <a:t>1. </a:t>
            </a:r>
            <a:r>
              <a:rPr lang="ko-KR" altLang="en-US" sz="2400" b="1" dirty="0">
                <a:latin typeface="함초롬돋움" panose="020B0604000101010101" pitchFamily="50" charset="-127"/>
                <a:ea typeface="함초롬돋움" panose="020B0604000101010101" pitchFamily="50" charset="-127"/>
              </a:rPr>
              <a:t>상대의 주장을 부정하지 마라</a:t>
            </a:r>
            <a:r>
              <a:rPr lang="en-US" altLang="ko-KR" sz="2400" b="1" dirty="0">
                <a:latin typeface="함초롬돋움" panose="020B0604000101010101" pitchFamily="50" charset="-127"/>
                <a:ea typeface="함초롬돋움" panose="020B0604000101010101" pitchFamily="50" charset="-127"/>
              </a:rPr>
              <a:t>(G. </a:t>
            </a:r>
            <a:r>
              <a:rPr lang="en-US" altLang="ko-KR" sz="2400" b="1" dirty="0" err="1">
                <a:latin typeface="함초롬돋움" panose="020B0604000101010101" pitchFamily="50" charset="-127"/>
                <a:ea typeface="함초롬돋움" panose="020B0604000101010101" pitchFamily="50" charset="-127"/>
              </a:rPr>
              <a:t>Lakoff</a:t>
            </a:r>
            <a:r>
              <a:rPr lang="en-US" altLang="ko-KR" sz="2400" b="1" dirty="0">
                <a:latin typeface="함초롬돋움" panose="020B0604000101010101" pitchFamily="50" charset="-127"/>
                <a:ea typeface="함초롬돋움" panose="020B0604000101010101" pitchFamily="50" charset="-127"/>
              </a:rPr>
              <a:t>)</a:t>
            </a:r>
            <a:endParaRPr lang="en-US" altLang="ko-KR" dirty="0">
              <a:latin typeface="함초롬돋움" panose="020B0604000101010101" pitchFamily="50" charset="-127"/>
              <a:ea typeface="함초롬돋움" panose="020B0604000101010101" pitchFamily="50" charset="-127"/>
            </a:endParaRPr>
          </a:p>
          <a:p>
            <a:pPr lvl="1" fontAlgn="base">
              <a:lnSpc>
                <a:spcPct val="150000"/>
              </a:lnSpc>
            </a:pPr>
            <a:r>
              <a:rPr lang="ko-KR" altLang="en-US" sz="2400" dirty="0">
                <a:latin typeface="함초롬돋움" panose="020B0604000101010101" pitchFamily="50" charset="-127"/>
                <a:ea typeface="함초롬돋움" panose="020B0604000101010101" pitchFamily="50" charset="-127"/>
              </a:rPr>
              <a:t>   새 프레임을 도입하라</a:t>
            </a:r>
            <a:r>
              <a:rPr lang="en-US" altLang="ko-KR" sz="2400" dirty="0">
                <a:latin typeface="함초롬돋움" panose="020B0604000101010101" pitchFamily="50" charset="-127"/>
                <a:ea typeface="함초롬돋움" panose="020B0604000101010101" pitchFamily="50" charset="-127"/>
              </a:rPr>
              <a:t>! </a:t>
            </a:r>
          </a:p>
          <a:p>
            <a:pPr marL="1200150" lvl="2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</a:rPr>
              <a:t>클린턴</a:t>
            </a:r>
            <a:r>
              <a:rPr lang="en-US" altLang="ko-KR" dirty="0">
                <a:latin typeface="함초롬돋움" panose="020B0604000101010101" pitchFamily="50" charset="-127"/>
                <a:ea typeface="함초롬돋움" panose="020B0604000101010101" pitchFamily="50" charset="-127"/>
              </a:rPr>
              <a:t>(</a:t>
            </a: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</a:rPr>
              <a:t>바보야</a:t>
            </a:r>
            <a:r>
              <a:rPr lang="en-US" altLang="ko-KR" dirty="0">
                <a:latin typeface="함초롬돋움" panose="020B0604000101010101" pitchFamily="50" charset="-127"/>
                <a:ea typeface="함초롬돋움" panose="020B0604000101010101" pitchFamily="50" charset="-127"/>
              </a:rPr>
              <a:t>, </a:t>
            </a: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</a:rPr>
              <a:t>문제는 경제야</a:t>
            </a:r>
            <a:r>
              <a:rPr lang="en-US" altLang="ko-KR" dirty="0">
                <a:latin typeface="함초롬돋움" panose="020B0604000101010101" pitchFamily="50" charset="-127"/>
                <a:ea typeface="함초롬돋움" panose="020B0604000101010101" pitchFamily="50" charset="-127"/>
              </a:rPr>
              <a:t>!)  </a:t>
            </a:r>
          </a:p>
          <a:p>
            <a:pPr marL="1200150" lvl="2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</a:rPr>
              <a:t>노무현 </a:t>
            </a:r>
            <a:endParaRPr lang="en-US" altLang="ko-KR" dirty="0">
              <a:latin typeface="함초롬돋움" panose="020B0604000101010101" pitchFamily="50" charset="-127"/>
              <a:ea typeface="함초롬돋움" panose="020B0604000101010101" pitchFamily="50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C6F87F18-5195-4961-9B43-7CAC57906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704" y="3603803"/>
            <a:ext cx="3353720" cy="2792978"/>
          </a:xfrm>
          <a:prstGeom prst="rect">
            <a:avLst/>
          </a:prstGeom>
        </p:spPr>
      </p:pic>
      <p:pic>
        <p:nvPicPr>
          <p:cNvPr id="5" name="그림 4" descr="노무현">
            <a:extLst>
              <a:ext uri="{FF2B5EF4-FFF2-40B4-BE49-F238E27FC236}">
                <a16:creationId xmlns:a16="http://schemas.microsoft.com/office/drawing/2014/main" id="{4CF29694-2F9F-4DB4-B772-F402C217255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597802"/>
            <a:ext cx="3672408" cy="27543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5175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043608" y="2276872"/>
            <a:ext cx="6120680" cy="855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en-US" altLang="ko-KR" sz="36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2. </a:t>
            </a:r>
            <a:r>
              <a:rPr lang="ko-KR" altLang="en-US" sz="36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상대의 프레임에 맞추어라</a:t>
            </a:r>
            <a:r>
              <a:rPr lang="en-US" altLang="ko-KR" sz="36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!</a:t>
            </a:r>
            <a:endParaRPr lang="ko-KR" altLang="en-US" sz="3600" b="1" kern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250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7933858"/>
              </p:ext>
            </p:extLst>
          </p:nvPr>
        </p:nvGraphicFramePr>
        <p:xfrm>
          <a:off x="1043608" y="332656"/>
          <a:ext cx="6984776" cy="6192688"/>
        </p:xfrm>
        <a:graphic>
          <a:graphicData uri="http://schemas.openxmlformats.org/drawingml/2006/table">
            <a:tbl>
              <a:tblPr/>
              <a:tblGrid>
                <a:gridCol w="6984776">
                  <a:extLst>
                    <a:ext uri="{9D8B030D-6E8A-4147-A177-3AD203B41FA5}">
                      <a16:colId xmlns:a16="http://schemas.microsoft.com/office/drawing/2014/main" val="2250851063"/>
                    </a:ext>
                  </a:extLst>
                </a:gridCol>
              </a:tblGrid>
              <a:tr h="6192688">
                <a:tc>
                  <a:txBody>
                    <a:bodyPr/>
                    <a:lstStyle/>
                    <a:p>
                      <a:pPr marL="0" marR="0" indent="9525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-120" dirty="0">
                          <a:solidFill>
                            <a:schemeClr val="tx1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통근 버스  </a:t>
                      </a:r>
                      <a:r>
                        <a:rPr lang="ko-KR" altLang="en-US" sz="1800" b="1" kern="0" spc="-50" dirty="0">
                          <a:solidFill>
                            <a:schemeClr val="tx1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**</a:t>
                      </a:r>
                      <a:r>
                        <a:rPr lang="ko-KR" altLang="en-US" sz="1800" b="1" kern="0" spc="-120" dirty="0">
                          <a:solidFill>
                            <a:schemeClr val="tx1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노선  </a:t>
                      </a:r>
                      <a:r>
                        <a:rPr lang="ko-KR" altLang="en-US" sz="1800" b="0" kern="0" spc="-120" dirty="0">
                          <a:solidFill>
                            <a:schemeClr val="tx1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폐지 </a:t>
                      </a:r>
                      <a:r>
                        <a:rPr lang="ko-KR" altLang="en-US" sz="1800" b="1" kern="0" spc="-120" dirty="0">
                          <a:solidFill>
                            <a:schemeClr val="tx1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 공고</a:t>
                      </a:r>
                      <a:endParaRPr lang="en-US" altLang="ko-KR" sz="1800" b="1" kern="0" spc="-120" dirty="0">
                        <a:solidFill>
                          <a:schemeClr val="tx1"/>
                        </a:solidFill>
                        <a:effectLst/>
                        <a:latin typeface="함초롬돋움" panose="020B0604000101010101" pitchFamily="50" charset="-127"/>
                        <a:ea typeface="함초롬돋움" panose="020B0604000101010101" pitchFamily="50" charset="-127"/>
                        <a:cs typeface="함초롬돋움" panose="020B0604000101010101" pitchFamily="50" charset="-127"/>
                      </a:endParaRPr>
                    </a:p>
                    <a:p>
                      <a:pPr marL="0" marR="0" indent="9525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kern="0" spc="0" dirty="0">
                        <a:solidFill>
                          <a:schemeClr val="tx1"/>
                        </a:solidFill>
                        <a:effectLst/>
                        <a:latin typeface="함초롬돋움" panose="020B0604000101010101" pitchFamily="50" charset="-127"/>
                        <a:ea typeface="함초롬돋움" panose="020B0604000101010101" pitchFamily="50" charset="-127"/>
                        <a:cs typeface="함초롬돋움" panose="020B0604000101010101" pitchFamily="50" charset="-127"/>
                      </a:endParaRPr>
                    </a:p>
                    <a:p>
                      <a:pPr marL="0" marR="0" indent="9525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-120" dirty="0">
                          <a:solidFill>
                            <a:schemeClr val="tx1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본사는 그동안 운행하던 </a:t>
                      </a:r>
                      <a:r>
                        <a:rPr lang="ko-KR" altLang="en-US" sz="1800" kern="0" spc="-50" dirty="0">
                          <a:solidFill>
                            <a:schemeClr val="tx1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**</a:t>
                      </a:r>
                      <a:r>
                        <a:rPr lang="ko-KR" altLang="en-US" sz="1800" kern="0" spc="-120" dirty="0">
                          <a:solidFill>
                            <a:schemeClr val="tx1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노선의 </a:t>
                      </a:r>
                      <a:r>
                        <a:rPr lang="ko-KR" altLang="en-US" sz="1800" b="1" kern="0" spc="-120" dirty="0">
                          <a:solidFill>
                            <a:schemeClr val="tx1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폐지</a:t>
                      </a:r>
                      <a:r>
                        <a:rPr lang="ko-KR" altLang="en-US" sz="1800" kern="0" spc="-120" dirty="0">
                          <a:solidFill>
                            <a:schemeClr val="tx1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를 승인하고 다음과 같이 공고합니다</a:t>
                      </a:r>
                      <a:r>
                        <a:rPr lang="en-US" altLang="ko-KR" sz="1800" kern="0" spc="-50" dirty="0">
                          <a:solidFill>
                            <a:schemeClr val="tx1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.</a:t>
                      </a:r>
                      <a:endParaRPr lang="ko-KR" altLang="en-US" sz="1800" kern="0" spc="-50" dirty="0">
                        <a:solidFill>
                          <a:schemeClr val="tx1"/>
                        </a:solidFill>
                        <a:effectLst/>
                        <a:latin typeface="함초롬돋움" panose="020B0604000101010101" pitchFamily="50" charset="-127"/>
                        <a:ea typeface="함초롬돋움" panose="020B0604000101010101" pitchFamily="50" charset="-127"/>
                        <a:cs typeface="함초롬돋움" panose="020B0604000101010101" pitchFamily="50" charset="-127"/>
                      </a:endParaRPr>
                    </a:p>
                    <a:p>
                      <a:pPr marL="0" marR="0" indent="9525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0" spc="-50" dirty="0">
                          <a:solidFill>
                            <a:schemeClr val="tx1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2019</a:t>
                      </a:r>
                      <a:r>
                        <a:rPr lang="ko-KR" altLang="en-US" sz="1800" kern="0" spc="-120" dirty="0">
                          <a:solidFill>
                            <a:schemeClr val="tx1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년 </a:t>
                      </a:r>
                      <a:r>
                        <a:rPr lang="en-US" altLang="ko-KR" sz="1800" kern="0" spc="-50" dirty="0">
                          <a:solidFill>
                            <a:schemeClr val="tx1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8</a:t>
                      </a:r>
                      <a:r>
                        <a:rPr lang="ko-KR" altLang="en-US" sz="1800" kern="0" spc="-120" dirty="0">
                          <a:solidFill>
                            <a:schemeClr val="tx1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월 </a:t>
                      </a:r>
                      <a:r>
                        <a:rPr lang="en-US" altLang="ko-KR" sz="1800" kern="0" spc="-50" dirty="0">
                          <a:solidFill>
                            <a:schemeClr val="tx1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9</a:t>
                      </a:r>
                      <a:r>
                        <a:rPr lang="ko-KR" altLang="en-US" sz="1800" kern="0" spc="-120" dirty="0">
                          <a:solidFill>
                            <a:schemeClr val="tx1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일</a:t>
                      </a:r>
                    </a:p>
                    <a:p>
                      <a:pPr marL="0" marR="0" indent="95250" algn="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-120" dirty="0">
                          <a:solidFill>
                            <a:schemeClr val="tx1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주식회사 </a:t>
                      </a:r>
                      <a:r>
                        <a:rPr lang="ko-KR" altLang="en-US" sz="1800" kern="0" spc="-50" dirty="0">
                          <a:solidFill>
                            <a:schemeClr val="tx1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*** </a:t>
                      </a:r>
                      <a:r>
                        <a:rPr lang="ko-KR" altLang="en-US" sz="1800" kern="0" spc="-120" dirty="0">
                          <a:solidFill>
                            <a:schemeClr val="tx1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대표 홍길동</a:t>
                      </a:r>
                    </a:p>
                    <a:p>
                      <a:pPr marL="0" marR="0" indent="9525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0" spc="-50" dirty="0">
                          <a:solidFill>
                            <a:schemeClr val="tx1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1. </a:t>
                      </a:r>
                      <a:r>
                        <a:rPr lang="ko-KR" altLang="en-US" sz="1800" b="1" kern="0" spc="-120" dirty="0">
                          <a:solidFill>
                            <a:schemeClr val="tx1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폐지</a:t>
                      </a:r>
                      <a:r>
                        <a:rPr lang="ko-KR" altLang="en-US" sz="1800" kern="0" spc="-120" dirty="0">
                          <a:solidFill>
                            <a:schemeClr val="tx1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되는 노선</a:t>
                      </a:r>
                    </a:p>
                    <a:p>
                      <a:pPr marL="0" marR="0" indent="9525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-50" dirty="0">
                          <a:solidFill>
                            <a:schemeClr val="tx1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  </a:t>
                      </a:r>
                      <a:r>
                        <a:rPr lang="en-US" altLang="ko-KR" sz="1800" kern="0" spc="-50" dirty="0">
                          <a:solidFill>
                            <a:schemeClr val="tx1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- </a:t>
                      </a:r>
                      <a:r>
                        <a:rPr lang="ko-KR" altLang="en-US" sz="1800" kern="0" spc="-50" dirty="0">
                          <a:solidFill>
                            <a:schemeClr val="tx1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***</a:t>
                      </a:r>
                      <a:r>
                        <a:rPr lang="ko-KR" altLang="en-US" sz="1800" kern="0" spc="-120" dirty="0">
                          <a:solidFill>
                            <a:schemeClr val="tx1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노선 </a:t>
                      </a:r>
                      <a:r>
                        <a:rPr lang="en-US" altLang="ko-KR" sz="1800" kern="0" spc="-50" dirty="0">
                          <a:solidFill>
                            <a:schemeClr val="tx1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: </a:t>
                      </a:r>
                      <a:r>
                        <a:rPr lang="ko-KR" altLang="en-US" sz="1800" kern="0" spc="-120" dirty="0" err="1">
                          <a:solidFill>
                            <a:schemeClr val="tx1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지하철역</a:t>
                      </a:r>
                      <a:r>
                        <a:rPr lang="ko-KR" altLang="en-US" sz="1800" kern="0" spc="0" dirty="0" err="1">
                          <a:solidFill>
                            <a:schemeClr val="tx1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～</a:t>
                      </a:r>
                      <a:r>
                        <a:rPr lang="ko-KR" altLang="en-US" sz="1800" kern="0" spc="-120" dirty="0" err="1">
                          <a:solidFill>
                            <a:schemeClr val="tx1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사옥</a:t>
                      </a:r>
                      <a:r>
                        <a:rPr lang="en-US" altLang="ko-KR" sz="1800" kern="0" spc="-50" dirty="0">
                          <a:solidFill>
                            <a:schemeClr val="tx1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(10</a:t>
                      </a:r>
                      <a:r>
                        <a:rPr lang="ko-KR" altLang="en-US" sz="1800" kern="0" spc="0" dirty="0">
                          <a:solidFill>
                            <a:schemeClr val="tx1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㎞</a:t>
                      </a:r>
                      <a:r>
                        <a:rPr lang="en-US" altLang="ko-KR" sz="1800" kern="0" spc="-50" dirty="0">
                          <a:solidFill>
                            <a:schemeClr val="tx1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)</a:t>
                      </a:r>
                      <a:endParaRPr lang="ko-KR" altLang="en-US" sz="1800" kern="0" spc="-50" dirty="0">
                        <a:solidFill>
                          <a:schemeClr val="tx1"/>
                        </a:solidFill>
                        <a:effectLst/>
                        <a:latin typeface="함초롬돋움" panose="020B0604000101010101" pitchFamily="50" charset="-127"/>
                        <a:ea typeface="함초롬돋움" panose="020B0604000101010101" pitchFamily="50" charset="-127"/>
                        <a:cs typeface="함초롬돋움" panose="020B0604000101010101" pitchFamily="50" charset="-127"/>
                      </a:endParaRPr>
                    </a:p>
                    <a:p>
                      <a:pPr marL="0" marR="0" indent="9525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0" spc="-50" dirty="0">
                          <a:solidFill>
                            <a:schemeClr val="tx1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2. </a:t>
                      </a:r>
                      <a:r>
                        <a:rPr lang="ko-KR" altLang="en-US" sz="1800" b="1" kern="0" spc="-120" dirty="0">
                          <a:solidFill>
                            <a:schemeClr val="tx1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폐지</a:t>
                      </a:r>
                      <a:r>
                        <a:rPr lang="ko-KR" altLang="en-US" sz="1800" kern="0" spc="-120" dirty="0">
                          <a:solidFill>
                            <a:schemeClr val="tx1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 사유</a:t>
                      </a:r>
                    </a:p>
                    <a:p>
                      <a:pPr marL="0" marR="0" indent="9525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-120" dirty="0">
                          <a:solidFill>
                            <a:schemeClr val="tx1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     </a:t>
                      </a:r>
                      <a:r>
                        <a:rPr lang="en-US" altLang="ko-KR" sz="1800" kern="0" spc="-120" dirty="0">
                          <a:solidFill>
                            <a:schemeClr val="tx1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- </a:t>
                      </a:r>
                      <a:r>
                        <a:rPr lang="ko-KR" altLang="en-US" sz="1800" kern="0" spc="-120" dirty="0">
                          <a:solidFill>
                            <a:schemeClr val="tx1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배경 </a:t>
                      </a:r>
                      <a:r>
                        <a:rPr lang="en-US" altLang="ko-KR" sz="1800" kern="0" spc="-50" dirty="0">
                          <a:solidFill>
                            <a:schemeClr val="tx1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: </a:t>
                      </a:r>
                      <a:r>
                        <a:rPr lang="ko-KR" altLang="en-US" sz="1800" kern="0" spc="-120" dirty="0">
                          <a:solidFill>
                            <a:schemeClr val="tx1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이용자 감소</a:t>
                      </a:r>
                    </a:p>
                    <a:p>
                      <a:pPr marL="0" marR="0" indent="9525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0" spc="-50" dirty="0">
                          <a:solidFill>
                            <a:schemeClr val="tx1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3. </a:t>
                      </a:r>
                      <a:r>
                        <a:rPr lang="ko-KR" altLang="en-US" sz="1800" kern="0" spc="-120" dirty="0">
                          <a:solidFill>
                            <a:schemeClr val="tx1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시행일 </a:t>
                      </a:r>
                      <a:r>
                        <a:rPr lang="en-US" altLang="ko-KR" sz="1800" kern="0" spc="-50" dirty="0">
                          <a:solidFill>
                            <a:schemeClr val="tx1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: 2018. 9. 1.</a:t>
                      </a:r>
                      <a:endParaRPr lang="ko-KR" altLang="en-US" sz="1800" kern="0" spc="0" dirty="0">
                        <a:solidFill>
                          <a:schemeClr val="tx1"/>
                        </a:solidFill>
                        <a:effectLst/>
                        <a:latin typeface="함초롬돋움" panose="020B0604000101010101" pitchFamily="50" charset="-127"/>
                        <a:ea typeface="함초롬돋움" panose="020B0604000101010101" pitchFamily="50" charset="-127"/>
                        <a:cs typeface="함초롬돋움" panose="020B0604000101010101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17348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36054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547550"/>
              </p:ext>
            </p:extLst>
          </p:nvPr>
        </p:nvGraphicFramePr>
        <p:xfrm>
          <a:off x="1043608" y="1124744"/>
          <a:ext cx="7128792" cy="4968552"/>
        </p:xfrm>
        <a:graphic>
          <a:graphicData uri="http://schemas.openxmlformats.org/drawingml/2006/table">
            <a:tbl>
              <a:tblPr/>
              <a:tblGrid>
                <a:gridCol w="7128792">
                  <a:extLst>
                    <a:ext uri="{9D8B030D-6E8A-4147-A177-3AD203B41FA5}">
                      <a16:colId xmlns:a16="http://schemas.microsoft.com/office/drawing/2014/main" val="2112098277"/>
                    </a:ext>
                  </a:extLst>
                </a:gridCol>
              </a:tblGrid>
              <a:tr h="4968552">
                <a:tc>
                  <a:txBody>
                    <a:bodyPr/>
                    <a:lstStyle/>
                    <a:p>
                      <a:pPr marL="0" marR="0" indent="9525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-120" dirty="0">
                          <a:solidFill>
                            <a:schemeClr val="tx1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통근 버스  운행  조정 안내</a:t>
                      </a:r>
                      <a:endParaRPr lang="en-US" altLang="ko-KR" sz="1800" b="1" kern="0" spc="-120" dirty="0">
                        <a:solidFill>
                          <a:schemeClr val="tx1"/>
                        </a:solidFill>
                        <a:effectLst/>
                        <a:latin typeface="함초롬돋움" panose="020B0604000101010101" pitchFamily="50" charset="-127"/>
                        <a:ea typeface="함초롬돋움" panose="020B0604000101010101" pitchFamily="50" charset="-127"/>
                        <a:cs typeface="함초롬돋움" panose="020B0604000101010101" pitchFamily="50" charset="-127"/>
                      </a:endParaRPr>
                    </a:p>
                    <a:p>
                      <a:pPr marL="0" marR="0" indent="9525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kern="0" spc="0" dirty="0">
                        <a:solidFill>
                          <a:schemeClr val="tx1"/>
                        </a:solidFill>
                        <a:effectLst/>
                        <a:latin typeface="함초롬돋움" panose="020B0604000101010101" pitchFamily="50" charset="-127"/>
                        <a:ea typeface="함초롬돋움" panose="020B0604000101010101" pitchFamily="50" charset="-127"/>
                        <a:cs typeface="함초롬돋움" panose="020B0604000101010101" pitchFamily="50" charset="-127"/>
                      </a:endParaRPr>
                    </a:p>
                    <a:p>
                      <a:pPr marL="0" marR="0" indent="9525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0" spc="-50" dirty="0">
                          <a:solidFill>
                            <a:schemeClr val="tx1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2018</a:t>
                      </a:r>
                      <a:r>
                        <a:rPr lang="ko-KR" altLang="en-US" sz="1800" kern="0" spc="-120" dirty="0">
                          <a:solidFill>
                            <a:schemeClr val="tx1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년도 하반기 통근 버스 운행은 최근 이용자 감소에 따른 노선 </a:t>
                      </a:r>
                      <a:r>
                        <a:rPr lang="ko-KR" altLang="en-US" sz="1800" b="1" kern="0" spc="-120" dirty="0">
                          <a:solidFill>
                            <a:schemeClr val="tx1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조정</a:t>
                      </a:r>
                      <a:r>
                        <a:rPr lang="ko-KR" altLang="en-US" sz="1800" kern="0" spc="-120" dirty="0">
                          <a:solidFill>
                            <a:schemeClr val="tx1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 및 운행 효율성 제고를 위하여 아래와 같이 </a:t>
                      </a:r>
                      <a:r>
                        <a:rPr lang="ko-KR" altLang="en-US" sz="1800" kern="0" spc="-120" dirty="0" err="1">
                          <a:solidFill>
                            <a:schemeClr val="tx1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운행되오니</a:t>
                      </a:r>
                      <a:r>
                        <a:rPr lang="ko-KR" altLang="en-US" sz="1800" kern="0" spc="-120" dirty="0">
                          <a:solidFill>
                            <a:schemeClr val="tx1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 이용에 착오 없으시기 바랍니다</a:t>
                      </a:r>
                      <a:r>
                        <a:rPr lang="en-US" altLang="ko-KR" sz="1800" kern="0" spc="-50" dirty="0">
                          <a:solidFill>
                            <a:schemeClr val="tx1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.</a:t>
                      </a:r>
                    </a:p>
                    <a:p>
                      <a:pPr marL="0" marR="0" indent="9525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kern="0" spc="-50" dirty="0">
                        <a:solidFill>
                          <a:schemeClr val="tx1"/>
                        </a:solidFill>
                        <a:effectLst/>
                        <a:latin typeface="함초롬돋움" panose="020B0604000101010101" pitchFamily="50" charset="-127"/>
                        <a:ea typeface="함초롬돋움" panose="020B0604000101010101" pitchFamily="50" charset="-127"/>
                        <a:cs typeface="함초롬돋움" panose="020B0604000101010101" pitchFamily="50" charset="-127"/>
                      </a:endParaRPr>
                    </a:p>
                    <a:p>
                      <a:pPr marL="0" marR="0" indent="9525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0" spc="-50" dirty="0">
                          <a:solidFill>
                            <a:schemeClr val="tx1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1. 2018</a:t>
                      </a:r>
                      <a:r>
                        <a:rPr lang="ko-KR" altLang="en-US" sz="1800" kern="0" spc="-120" dirty="0">
                          <a:solidFill>
                            <a:schemeClr val="tx1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년도 통근 버스 운행 및 중지 시기</a:t>
                      </a:r>
                    </a:p>
                    <a:p>
                      <a:pPr marL="0" marR="0" indent="9525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0" spc="-50" dirty="0">
                          <a:solidFill>
                            <a:schemeClr val="tx1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- **</a:t>
                      </a:r>
                      <a:r>
                        <a:rPr lang="ko-KR" altLang="en-US" sz="1800" kern="0" spc="-120" dirty="0">
                          <a:solidFill>
                            <a:schemeClr val="tx1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노선 </a:t>
                      </a:r>
                      <a:r>
                        <a:rPr lang="en-US" altLang="ko-KR" sz="1800" kern="0" spc="-50" dirty="0">
                          <a:solidFill>
                            <a:schemeClr val="tx1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: 2018. 9. 1. </a:t>
                      </a:r>
                      <a:r>
                        <a:rPr lang="ko-KR" altLang="en-US" sz="1800" kern="0" spc="-120" dirty="0">
                          <a:solidFill>
                            <a:schemeClr val="tx1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부터 운행</a:t>
                      </a:r>
                      <a:r>
                        <a:rPr lang="en-US" altLang="ko-KR" sz="1800" kern="0" spc="-50" dirty="0">
                          <a:solidFill>
                            <a:schemeClr val="tx1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(</a:t>
                      </a:r>
                      <a:r>
                        <a:rPr lang="ko-KR" altLang="en-US" sz="1800" kern="0" spc="-120" dirty="0">
                          <a:solidFill>
                            <a:schemeClr val="tx1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출근</a:t>
                      </a:r>
                      <a:r>
                        <a:rPr lang="en-US" altLang="ko-KR" sz="1800" kern="0" spc="-50" dirty="0">
                          <a:solidFill>
                            <a:schemeClr val="tx1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. </a:t>
                      </a:r>
                      <a:r>
                        <a:rPr lang="ko-KR" altLang="en-US" sz="1800" kern="0" spc="-120" dirty="0">
                          <a:solidFill>
                            <a:schemeClr val="tx1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셔틀</a:t>
                      </a:r>
                      <a:r>
                        <a:rPr lang="en-US" altLang="ko-KR" sz="1800" kern="0" spc="-50" dirty="0">
                          <a:solidFill>
                            <a:schemeClr val="tx1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, </a:t>
                      </a:r>
                      <a:r>
                        <a:rPr lang="ko-KR" altLang="en-US" sz="1800" kern="0" spc="-120" dirty="0">
                          <a:solidFill>
                            <a:schemeClr val="tx1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퇴근</a:t>
                      </a:r>
                      <a:r>
                        <a:rPr lang="en-US" altLang="ko-KR" sz="1800" kern="0" spc="-50" dirty="0">
                          <a:solidFill>
                            <a:schemeClr val="tx1"/>
                          </a:solidFill>
                          <a:effectLst/>
                          <a:latin typeface="함초롬돋움" panose="020B0604000101010101" pitchFamily="50" charset="-127"/>
                          <a:ea typeface="함초롬돋움" panose="020B0604000101010101" pitchFamily="50" charset="-127"/>
                          <a:cs typeface="함초롬돋움" panose="020B0604000101010101" pitchFamily="50" charset="-127"/>
                        </a:rPr>
                        <a:t>)</a:t>
                      </a:r>
                      <a:endParaRPr lang="ko-KR" altLang="en-US" sz="1800" kern="0" spc="-50" dirty="0">
                        <a:solidFill>
                          <a:schemeClr val="tx1"/>
                        </a:solidFill>
                        <a:effectLst/>
                        <a:latin typeface="함초롬돋움" panose="020B0604000101010101" pitchFamily="50" charset="-127"/>
                        <a:ea typeface="함초롬돋움" panose="020B0604000101010101" pitchFamily="50" charset="-127"/>
                        <a:cs typeface="함초롬돋움" panose="020B0604000101010101" pitchFamily="50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13705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5535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033D6D9-6C34-49C0-A856-178279339BB5}"/>
              </a:ext>
            </a:extLst>
          </p:cNvPr>
          <p:cNvSpPr txBox="1"/>
          <p:nvPr/>
        </p:nvSpPr>
        <p:spPr>
          <a:xfrm>
            <a:off x="467544" y="0"/>
            <a:ext cx="6840760" cy="6384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3600" b="1" kern="0" spc="0" dirty="0"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AI</a:t>
            </a:r>
            <a:r>
              <a:rPr lang="ko-KR" altLang="en-US" sz="3600" b="1" kern="0" spc="0" dirty="0"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시대의 약사의 역할</a:t>
            </a:r>
          </a:p>
          <a:p>
            <a:pPr marL="914400" lvl="1" indent="-457200" algn="just" fontAlgn="base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ko-KR" altLang="en-US" sz="3200" kern="0" spc="0" dirty="0"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지식</a:t>
            </a:r>
            <a:r>
              <a:rPr lang="en-US" altLang="ko-KR" sz="3200" kern="0" spc="0" dirty="0"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3200" kern="0" spc="0" dirty="0"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정보</a:t>
            </a:r>
            <a:r>
              <a:rPr lang="en-US" altLang="ko-KR" sz="3200" kern="0" spc="0" dirty="0"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endParaRPr lang="ko-KR" altLang="en-US" sz="3200" kern="0" spc="0" dirty="0">
              <a:effectLst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914400" lvl="1" indent="-457200" algn="just" fontAlgn="base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ko-KR" altLang="en-US" sz="3200" kern="0" spc="0" dirty="0"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인터넷에 다 있지 않나</a:t>
            </a:r>
            <a:r>
              <a:rPr lang="en-US" altLang="ko-KR" sz="3200" kern="0" spc="0" dirty="0"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? </a:t>
            </a:r>
            <a:endParaRPr lang="ko-KR" altLang="en-US" sz="3200" kern="0" spc="0" dirty="0">
              <a:effectLst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lvl="1" algn="just" fontAlgn="base">
              <a:lnSpc>
                <a:spcPct val="160000"/>
              </a:lnSpc>
            </a:pPr>
            <a:r>
              <a:rPr lang="en-US" altLang="ko-KR" sz="3200" kern="0" spc="0" dirty="0"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No! </a:t>
            </a:r>
            <a:endParaRPr lang="ko-KR" altLang="en-US" sz="3200" kern="0" spc="0" dirty="0">
              <a:effectLst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914400" lvl="1" indent="-457200" algn="just" fontAlgn="base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ko-KR" altLang="en-US" sz="3200" kern="0" spc="0" dirty="0"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차별화된 정보</a:t>
            </a:r>
            <a:endParaRPr lang="en-US" altLang="ko-KR" sz="3200" kern="0" spc="0" dirty="0">
              <a:effectLst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914400" lvl="1" indent="-457200" algn="just" fontAlgn="base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ko-KR" altLang="en-US" sz="3200" kern="0" spc="0" dirty="0" err="1"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꿀팁</a:t>
            </a:r>
            <a:endParaRPr lang="ko-KR" altLang="en-US" sz="3200" kern="0" spc="0" dirty="0">
              <a:effectLst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914400" lvl="1" indent="-457200" algn="just" fontAlgn="base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ko-KR" altLang="en-US" sz="3200" kern="0" spc="0" dirty="0"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설명 방식</a:t>
            </a:r>
            <a:endParaRPr lang="en-US" altLang="ko-KR" sz="3200" kern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914400" lvl="1" indent="-457200" algn="just" fontAlgn="base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ko-KR" altLang="en-US" sz="3200" kern="0" spc="0" dirty="0"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친절</a:t>
            </a:r>
          </a:p>
        </p:txBody>
      </p:sp>
    </p:spTree>
    <p:extLst>
      <p:ext uri="{BB962C8B-B14F-4D97-AF65-F5344CB8AC3E}">
        <p14:creationId xmlns:p14="http://schemas.microsoft.com/office/powerpoint/2010/main" val="223934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043608" y="2276872"/>
            <a:ext cx="6120680" cy="855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sz="36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상대의 프레임에 맞추어라</a:t>
            </a:r>
            <a:r>
              <a:rPr lang="en-US" altLang="ko-KR" sz="36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83494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C9928BD-6F2E-4CC2-87B7-C87895EF1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3140968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ko-KR" altLang="en-US" b="1" dirty="0">
                <a:latin typeface="함초롬돋움" panose="020B0604000101010101" pitchFamily="50" charset="-127"/>
                <a:ea typeface="함초롬돋움" panose="020B0604000101010101" pitchFamily="50" charset="-127"/>
              </a:rPr>
              <a:t>프레임이란 무엇인가</a:t>
            </a:r>
            <a:r>
              <a:rPr lang="en-US" altLang="ko-KR" b="1" dirty="0">
                <a:latin typeface="함초롬돋움" panose="020B0604000101010101" pitchFamily="50" charset="-127"/>
                <a:ea typeface="함초롬돋움" panose="020B0604000101010101" pitchFamily="50" charset="-127"/>
              </a:rPr>
              <a:t>?</a:t>
            </a:r>
            <a:br>
              <a:rPr lang="ko-KR" altLang="en-US" b="1" dirty="0">
                <a:latin typeface="함초롬돋움" panose="020B0604000101010101" pitchFamily="50" charset="-127"/>
                <a:ea typeface="함초롬돋움" panose="020B0604000101010101" pitchFamily="50" charset="-127"/>
              </a:rPr>
            </a:b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863116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C7FF9AD-E25A-4BD5-B5FB-B73CA9B647CF}"/>
              </a:ext>
            </a:extLst>
          </p:cNvPr>
          <p:cNvSpPr txBox="1"/>
          <p:nvPr/>
        </p:nvSpPr>
        <p:spPr>
          <a:xfrm>
            <a:off x="1259632" y="1844824"/>
            <a:ext cx="5832648" cy="2681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3600" kern="0" spc="0" dirty="0">
                <a:effectLst/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복약지도</a:t>
            </a:r>
            <a:endParaRPr lang="en-US" altLang="ko-KR" sz="3600" kern="0" spc="0" dirty="0">
              <a:effectLst/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  <a:p>
            <a:pPr marL="800100" lvl="1" indent="-342900" algn="just" fontAlgn="base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ko-KR" altLang="en-US" sz="2400" kern="0" spc="0" dirty="0">
                <a:effectLst/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안약 주니 ‘먹는 건가요</a:t>
            </a:r>
            <a:r>
              <a:rPr lang="en-US" altLang="ko-KR" sz="2400" kern="0" spc="0" dirty="0">
                <a:effectLst/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?’</a:t>
            </a:r>
            <a:r>
              <a:rPr lang="ko-KR" altLang="en-US" sz="2400" kern="0" spc="0" dirty="0">
                <a:effectLst/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라는 환자</a:t>
            </a:r>
            <a:endParaRPr lang="en-US" altLang="ko-KR" sz="2400" kern="0" spc="0" dirty="0">
              <a:effectLst/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  <a:p>
            <a:pPr marL="800100" lvl="1" indent="-342900" algn="just" fontAlgn="base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ko-KR" altLang="en-US" sz="2400" kern="0" spc="0" dirty="0">
                <a:effectLst/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의약지식 중무장한 진상손님</a:t>
            </a:r>
            <a:endParaRPr lang="en-US" altLang="ko-KR" sz="2400" kern="0" spc="0" dirty="0">
              <a:effectLst/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  <a:p>
            <a:pPr marL="800100" lvl="1" indent="-342900" algn="just" fontAlgn="base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ko-KR" altLang="en-US" sz="2400" kern="0" spc="0" dirty="0" err="1">
                <a:effectLst/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필요없다는</a:t>
            </a:r>
            <a:r>
              <a:rPr lang="ko-KR" altLang="en-US" sz="2400" kern="0" spc="0" dirty="0">
                <a:effectLst/>
                <a:latin typeface="한컴 윤고딕 250" panose="02020603020101020101" pitchFamily="18" charset="-127"/>
                <a:ea typeface="한컴 윤고딕 250" panose="02020603020101020101" pitchFamily="18" charset="-127"/>
              </a:rPr>
              <a:t> 손님</a:t>
            </a:r>
            <a:endParaRPr lang="en-US" altLang="ko-KR" sz="2400" kern="0" spc="0" dirty="0">
              <a:effectLst/>
              <a:latin typeface="한컴 윤고딕 250" panose="02020603020101020101" pitchFamily="18" charset="-127"/>
              <a:ea typeface="한컴 윤고딕 250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253325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043608" y="2276872"/>
            <a:ext cx="6120680" cy="1572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sz="3600" b="1" kern="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선공후설</a:t>
            </a:r>
            <a:r>
              <a:rPr lang="ko-KR" altLang="en-US" sz="3600" b="1" kern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endParaRPr lang="en-US" altLang="ko-KR" sz="3600" b="1" kern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lvl="1" algn="just" fontAlgn="base">
              <a:lnSpc>
                <a:spcPct val="160000"/>
              </a:lnSpc>
            </a:pPr>
            <a:r>
              <a:rPr lang="ko-KR" altLang="en-US" sz="2800" kern="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선공감</a:t>
            </a:r>
            <a:r>
              <a:rPr lang="ko-KR" altLang="en-US" sz="2800" kern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2800" kern="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후설득</a:t>
            </a:r>
            <a:endParaRPr lang="ko-KR" altLang="en-US" sz="2800" kern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9573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34CFEA0-82E2-43C9-B1B4-54D2ACC5D0DB}"/>
              </a:ext>
            </a:extLst>
          </p:cNvPr>
          <p:cNvSpPr txBox="1"/>
          <p:nvPr/>
        </p:nvSpPr>
        <p:spPr>
          <a:xfrm>
            <a:off x="1187624" y="548680"/>
            <a:ext cx="7704856" cy="47300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3200" kern="0" spc="0" dirty="0">
                <a:effectLst/>
                <a:latin typeface="한초롬돋움"/>
                <a:ea typeface="한컴 윤고딕 250" panose="02020603020101020101" pitchFamily="18" charset="-127"/>
                <a:cs typeface="함초롬돋움" panose="020B0604000101010101" pitchFamily="50" charset="-127"/>
              </a:rPr>
              <a:t>복약지도</a:t>
            </a:r>
            <a:r>
              <a:rPr lang="en-US" altLang="ko-KR" sz="3200" kern="0" spc="0" dirty="0">
                <a:effectLst/>
                <a:latin typeface="한초롬돋움"/>
                <a:ea typeface="한컴 윤고딕 250" panose="02020603020101020101" pitchFamily="18" charset="-127"/>
                <a:cs typeface="함초롬돋움" panose="020B0604000101010101" pitchFamily="50" charset="-127"/>
              </a:rPr>
              <a:t>, </a:t>
            </a:r>
            <a:r>
              <a:rPr lang="ko-KR" altLang="en-US" sz="3200" kern="0" spc="0" dirty="0">
                <a:effectLst/>
                <a:latin typeface="한초롬돋움"/>
                <a:ea typeface="한컴 윤고딕 250" panose="02020603020101020101" pitchFamily="18" charset="-127"/>
                <a:cs typeface="함초롬돋움" panose="020B0604000101010101" pitchFamily="50" charset="-127"/>
              </a:rPr>
              <a:t>부작용 설명에 대한 불만</a:t>
            </a:r>
            <a:endParaRPr lang="en-US" altLang="ko-KR" sz="3200" kern="0" spc="0" dirty="0">
              <a:effectLst/>
              <a:latin typeface="한초롬돋움"/>
              <a:ea typeface="한컴 윤고딕 250" panose="02020603020101020101" pitchFamily="18" charset="-127"/>
              <a:cs typeface="함초롬돋움" panose="020B0604000101010101" pitchFamily="50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3200" kern="0" spc="0" dirty="0">
                <a:effectLst/>
                <a:latin typeface="한초롬돋움"/>
                <a:ea typeface="한컴 윤고딕 250" panose="02020603020101020101" pitchFamily="18" charset="-127"/>
                <a:cs typeface="함초롬돋움" panose="020B0604000101010101" pitchFamily="50" charset="-127"/>
              </a:rPr>
              <a:t>진상손님의</a:t>
            </a:r>
            <a:r>
              <a:rPr lang="en-US" altLang="ko-KR" sz="3200" kern="0" spc="0" dirty="0">
                <a:effectLst/>
                <a:latin typeface="한초롬돋움"/>
                <a:ea typeface="한컴 윤고딕 250" panose="02020603020101020101" pitchFamily="18" charset="-127"/>
                <a:cs typeface="함초롬돋움" panose="020B0604000101010101" pitchFamily="50" charset="-127"/>
              </a:rPr>
              <a:t> </a:t>
            </a:r>
            <a:r>
              <a:rPr lang="ko-KR" altLang="en-US" sz="3200" kern="0" spc="0" dirty="0">
                <a:effectLst/>
                <a:latin typeface="한초롬돋움"/>
                <a:ea typeface="한컴 윤고딕 250" panose="02020603020101020101" pitchFamily="18" charset="-127"/>
                <a:cs typeface="함초롬돋움" panose="020B0604000101010101" pitchFamily="50" charset="-127"/>
              </a:rPr>
              <a:t>과도한 요구 </a:t>
            </a:r>
            <a:r>
              <a:rPr lang="en-US" altLang="ko-KR" sz="3200" kern="0" spc="0" dirty="0">
                <a:effectLst/>
                <a:latin typeface="한초롬돋움"/>
                <a:ea typeface="한컴 윤고딕 250" panose="02020603020101020101" pitchFamily="18" charset="-127"/>
                <a:cs typeface="함초롬돋움" panose="020B0604000101010101" pitchFamily="50" charset="-127"/>
              </a:rPr>
              <a:t>:</a:t>
            </a:r>
            <a:endParaRPr lang="ko-KR" altLang="en-US" sz="3200" kern="0" spc="0" dirty="0">
              <a:effectLst/>
              <a:latin typeface="한초롬돋움"/>
              <a:ea typeface="한컴 윤고딕 250" panose="02020603020101020101" pitchFamily="18" charset="-127"/>
              <a:cs typeface="함초롬돋움" panose="020B0604000101010101" pitchFamily="50" charset="-127"/>
            </a:endParaRPr>
          </a:p>
          <a:p>
            <a:pPr marL="457200" marR="0" indent="-45720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o-KR" altLang="en-US" sz="3200" kern="0" spc="0" dirty="0">
                <a:effectLst/>
                <a:latin typeface="한초롬돋움"/>
                <a:ea typeface="한컴 윤고딕 250" panose="02020603020101020101" pitchFamily="18" charset="-127"/>
                <a:cs typeface="함초롬돋움" panose="020B0604000101010101" pitchFamily="50" charset="-127"/>
              </a:rPr>
              <a:t>환불 불가</a:t>
            </a:r>
            <a:r>
              <a:rPr lang="en-US" altLang="ko-KR" sz="3200" kern="0" dirty="0">
                <a:latin typeface="한초롬돋움"/>
                <a:ea typeface="한컴 윤고딕 250" panose="02020603020101020101" pitchFamily="18" charset="-127"/>
                <a:cs typeface="함초롬돋움" panose="020B0604000101010101" pitchFamily="50" charset="-127"/>
              </a:rPr>
              <a:t>, </a:t>
            </a:r>
            <a:r>
              <a:rPr lang="ko-KR" altLang="en-US" sz="3200" kern="0" spc="0" dirty="0">
                <a:effectLst/>
                <a:latin typeface="한초롬돋움"/>
                <a:ea typeface="한컴 윤고딕 250" panose="02020603020101020101" pitchFamily="18" charset="-127"/>
                <a:cs typeface="함초롬돋움" panose="020B0604000101010101" pitchFamily="50" charset="-127"/>
              </a:rPr>
              <a:t>불법이다</a:t>
            </a:r>
            <a:r>
              <a:rPr lang="en-US" altLang="ko-KR" sz="3200" kern="0" spc="0" dirty="0">
                <a:effectLst/>
                <a:latin typeface="한초롬돋움"/>
                <a:ea typeface="한컴 윤고딕 250" panose="02020603020101020101" pitchFamily="18" charset="-127"/>
                <a:cs typeface="함초롬돋움" panose="020B0604000101010101" pitchFamily="50" charset="-127"/>
              </a:rPr>
              <a:t> </a:t>
            </a:r>
            <a:endParaRPr lang="ko-KR" altLang="en-US" sz="3200" kern="0" spc="0" dirty="0">
              <a:effectLst/>
              <a:latin typeface="한초롬돋움"/>
              <a:ea typeface="한컴 윤고딕 250" panose="02020603020101020101" pitchFamily="18" charset="-127"/>
              <a:cs typeface="함초롬돋움" panose="020B0604000101010101" pitchFamily="50" charset="-127"/>
            </a:endParaRPr>
          </a:p>
          <a:p>
            <a:pPr marL="457200" marR="0" indent="-45720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o-KR" altLang="en-US" sz="3200" kern="0" spc="0" dirty="0">
                <a:effectLst/>
                <a:latin typeface="한초롬돋움"/>
                <a:ea typeface="한컴 윤고딕 250" panose="02020603020101020101" pitchFamily="18" charset="-127"/>
                <a:cs typeface="함초롬돋움" panose="020B0604000101010101" pitchFamily="50" charset="-127"/>
              </a:rPr>
              <a:t>병원에 가시라</a:t>
            </a:r>
          </a:p>
          <a:p>
            <a:pPr marL="457200" marR="0" indent="-45720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o-KR" altLang="en-US" sz="3200" kern="0" spc="0" dirty="0">
                <a:effectLst/>
                <a:latin typeface="한초롬돋움"/>
                <a:ea typeface="한컴 윤고딕 250" panose="02020603020101020101" pitchFamily="18" charset="-127"/>
                <a:cs typeface="함초롬돋움" panose="020B0604000101010101" pitchFamily="50" charset="-127"/>
              </a:rPr>
              <a:t>심평원에 문의하시라</a:t>
            </a: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3200" kern="0" spc="0" dirty="0">
                <a:effectLst/>
                <a:latin typeface="한초롬돋움"/>
                <a:ea typeface="한컴 윤고딕 250" panose="02020603020101020101" pitchFamily="18" charset="-127"/>
                <a:cs typeface="함초롬돋움" panose="020B0604000101010101" pitchFamily="50" charset="-127"/>
              </a:rPr>
              <a:t>→</a:t>
            </a:r>
            <a:r>
              <a:rPr lang="ko-KR" altLang="en-US" sz="3200" kern="0" dirty="0">
                <a:latin typeface="한초롬돋움"/>
                <a:ea typeface="한컴 윤고딕 250" panose="02020603020101020101" pitchFamily="18" charset="-127"/>
                <a:cs typeface="함초롬돋움" panose="020B0604000101010101" pitchFamily="50" charset="-127"/>
              </a:rPr>
              <a:t>화를 돋움</a:t>
            </a:r>
            <a:endParaRPr lang="ko-KR" altLang="en-US" sz="3200" kern="0" spc="0" dirty="0">
              <a:effectLst/>
              <a:latin typeface="한초롬돋움"/>
              <a:ea typeface="한컴 윤고딕 250" panose="02020603020101020101" pitchFamily="18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047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34CFEA0-82E2-43C9-B1B4-54D2ACC5D0DB}"/>
              </a:ext>
            </a:extLst>
          </p:cNvPr>
          <p:cNvSpPr txBox="1"/>
          <p:nvPr/>
        </p:nvSpPr>
        <p:spPr>
          <a:xfrm>
            <a:off x="899592" y="1052736"/>
            <a:ext cx="7704856" cy="15302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32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해결책은</a:t>
            </a:r>
            <a:r>
              <a:rPr lang="en-US" altLang="ko-KR" sz="32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?</a:t>
            </a: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3200" kern="0" spc="0" dirty="0">
              <a:effectLst/>
              <a:latin typeface="한초롬돋움"/>
              <a:ea typeface="한컴 윤고딕 250" panose="02020603020101020101" pitchFamily="18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217407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34CFEA0-82E2-43C9-B1B4-54D2ACC5D0DB}"/>
              </a:ext>
            </a:extLst>
          </p:cNvPr>
          <p:cNvSpPr txBox="1"/>
          <p:nvPr/>
        </p:nvSpPr>
        <p:spPr>
          <a:xfrm>
            <a:off x="899592" y="2060848"/>
            <a:ext cx="7704856" cy="2346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3200" kern="0" spc="0" dirty="0"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귀는 친구를 만들고 </a:t>
            </a: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ko-KR" altLang="en-US" sz="3200" kern="0" spc="0" dirty="0"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입은 적을 만든다 </a:t>
            </a:r>
            <a:endParaRPr lang="en-US" altLang="ko-KR" sz="3200" kern="0" spc="0" dirty="0">
              <a:effectLst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ko-KR" sz="3200" kern="0" spc="0" dirty="0"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– </a:t>
            </a:r>
            <a:r>
              <a:rPr lang="ko-KR" altLang="en-US" sz="3200" kern="0" spc="0" dirty="0"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탈무드</a:t>
            </a:r>
          </a:p>
        </p:txBody>
      </p:sp>
    </p:spTree>
    <p:extLst>
      <p:ext uri="{BB962C8B-B14F-4D97-AF65-F5344CB8AC3E}">
        <p14:creationId xmlns:p14="http://schemas.microsoft.com/office/powerpoint/2010/main" val="969245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6C60BD1-626F-4428-B941-9765119E50E7}"/>
              </a:ext>
            </a:extLst>
          </p:cNvPr>
          <p:cNvSpPr txBox="1"/>
          <p:nvPr/>
        </p:nvSpPr>
        <p:spPr>
          <a:xfrm>
            <a:off x="251520" y="404664"/>
            <a:ext cx="8208912" cy="3526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o-KR" altLang="en-US" sz="3200" kern="0" spc="0" dirty="0" err="1"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선공후설</a:t>
            </a:r>
            <a:r>
              <a:rPr lang="ko-KR" altLang="en-US" sz="3200" kern="0" spc="0" dirty="0"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en-US" altLang="ko-KR" sz="3200" kern="0" spc="0" dirty="0"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: </a:t>
            </a:r>
          </a:p>
          <a:p>
            <a:pPr lvl="1" algn="just" fontAlgn="base">
              <a:lnSpc>
                <a:spcPct val="160000"/>
              </a:lnSpc>
            </a:pPr>
            <a:r>
              <a:rPr lang="ko-KR" altLang="en-US" sz="2800" kern="0" spc="0" dirty="0"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공감하고 프레임으로 설득</a:t>
            </a:r>
            <a:endParaRPr lang="en-US" altLang="ko-KR" sz="2800" kern="0" spc="0" dirty="0">
              <a:effectLst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sz="3200" kern="0" spc="0" dirty="0">
              <a:effectLst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285750" marR="0" indent="-28575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ko-KR" altLang="en-US" sz="3200" kern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그러나 정말 해결책이 없을 때는</a:t>
            </a:r>
            <a:r>
              <a:rPr lang="en-US" altLang="ko-KR" sz="3200" kern="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??</a:t>
            </a:r>
            <a:endParaRPr lang="ko-KR" altLang="en-US" sz="3200" kern="0" spc="0" dirty="0">
              <a:effectLst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742950" lvl="1" indent="-285750" algn="just" fontAlgn="base">
              <a:lnSpc>
                <a:spcPct val="160000"/>
              </a:lnSpc>
              <a:buFont typeface="Wingdings" panose="05000000000000000000" pitchFamily="2" charset="2"/>
              <a:buChar char="ü"/>
            </a:pPr>
            <a:endParaRPr lang="ko-KR" altLang="en-US" kern="0" spc="0" dirty="0">
              <a:effectLst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6525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548680"/>
            <a:ext cx="8229600" cy="5472608"/>
          </a:xfrm>
        </p:spPr>
        <p:txBody>
          <a:bodyPr vert="horz">
            <a:normAutofit fontScale="92500" lnSpcReduction="20000"/>
          </a:bodyPr>
          <a:lstStyle/>
          <a:p>
            <a:pPr marL="109728" indent="0">
              <a:lnSpc>
                <a:spcPct val="150000"/>
              </a:lnSpc>
              <a:buNone/>
            </a:pPr>
            <a:endParaRPr lang="en-US" altLang="ko-KR" b="1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109728" indent="0">
              <a:lnSpc>
                <a:spcPct val="150000"/>
              </a:lnSpc>
              <a:buNone/>
            </a:pPr>
            <a:r>
              <a:rPr lang="ko-KR" altLang="en-US" sz="2600" b="1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설득은 </a:t>
            </a:r>
            <a:endParaRPr lang="en-US" altLang="ko-KR" sz="2600" b="1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600" b="1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나의 공감과 </a:t>
            </a:r>
            <a:endParaRPr lang="en-US" altLang="ko-KR" sz="2600" b="1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600" b="1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상대의 결심으로 </a:t>
            </a:r>
            <a:endParaRPr lang="en-US" altLang="ko-KR" sz="2600" b="1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109728" indent="0">
              <a:lnSpc>
                <a:spcPct val="150000"/>
              </a:lnSpc>
              <a:buNone/>
            </a:pPr>
            <a:r>
              <a:rPr lang="ko-KR" altLang="en-US" sz="2600" b="1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이루어진다</a:t>
            </a:r>
            <a:r>
              <a:rPr lang="en-US" altLang="ko-KR" sz="2600" b="1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</a:p>
          <a:p>
            <a:pPr marL="109728" indent="0">
              <a:lnSpc>
                <a:spcPct val="150000"/>
              </a:lnSpc>
              <a:buNone/>
            </a:pPr>
            <a:endParaRPr lang="en-US" altLang="ko-KR" sz="2600" b="1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109728" indent="0">
              <a:lnSpc>
                <a:spcPct val="150000"/>
              </a:lnSpc>
              <a:buNone/>
            </a:pPr>
            <a:r>
              <a:rPr lang="ko-KR" altLang="en-US" sz="26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최고의 설득은 설득하지 않는 것이다</a:t>
            </a:r>
            <a:r>
              <a:rPr lang="en-US" altLang="ko-KR" sz="26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 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ko-KR" altLang="en-US" sz="26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상대방이 스스로 결정하게 만드는 것이다</a:t>
            </a:r>
            <a:r>
              <a:rPr lang="en-US" altLang="ko-KR" sz="26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 </a:t>
            </a:r>
          </a:p>
          <a:p>
            <a:pPr marL="109728" indent="0">
              <a:lnSpc>
                <a:spcPct val="150000"/>
              </a:lnSpc>
              <a:buNone/>
            </a:pPr>
            <a:r>
              <a:rPr lang="ko-KR" altLang="en-US" sz="26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내가 원하는 대로</a:t>
            </a:r>
            <a:r>
              <a:rPr lang="en-US" altLang="ko-KR" sz="26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</a:p>
          <a:p>
            <a:pPr marL="109728" indent="0">
              <a:lnSpc>
                <a:spcPct val="150000"/>
              </a:lnSpc>
              <a:buNone/>
            </a:pPr>
            <a:endParaRPr lang="ko-KR" altLang="en-US" sz="26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109728" indent="0">
              <a:lnSpc>
                <a:spcPct val="150000"/>
              </a:lnSpc>
              <a:buNone/>
            </a:pPr>
            <a:endParaRPr lang="ko-KR" altLang="en-US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endParaRPr lang="ko-KR" altLang="en-US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0065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836712"/>
            <a:ext cx="8229600" cy="5832648"/>
          </a:xfrm>
        </p:spPr>
        <p:txBody>
          <a:bodyPr vert="horz">
            <a:normAutofit/>
          </a:bodyPr>
          <a:lstStyle/>
          <a:p>
            <a:pPr fontAlgn="base"/>
            <a:endParaRPr lang="en-US" altLang="ko-KR" b="1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109728" indent="0" fontAlgn="base">
              <a:buNone/>
            </a:pPr>
            <a:endParaRPr lang="en-US" altLang="ko-KR" b="1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109728" indent="0" fontAlgn="base">
              <a:buNone/>
            </a:pPr>
            <a:endParaRPr lang="en-US" altLang="ko-KR" b="1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109728" indent="0" fontAlgn="base">
              <a:buNone/>
            </a:pPr>
            <a:endParaRPr lang="en-US" altLang="ko-KR" b="1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109728" indent="0" algn="ctr" fontAlgn="base">
              <a:buNone/>
            </a:pPr>
            <a:r>
              <a:rPr lang="ko-KR" altLang="en-US" sz="4400" b="1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설득할 때 흔히 하는 실수들</a:t>
            </a:r>
            <a:endParaRPr lang="en-US" altLang="ko-KR" sz="44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857250" lvl="1" indent="-457200" fontAlgn="base">
              <a:lnSpc>
                <a:spcPct val="150000"/>
              </a:lnSpc>
            </a:pPr>
            <a:endParaRPr lang="en-US" altLang="ko-KR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857250" lvl="1" indent="-457200" fontAlgn="base">
              <a:lnSpc>
                <a:spcPct val="150000"/>
              </a:lnSpc>
            </a:pPr>
            <a:endParaRPr lang="en-US" altLang="ko-KR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857250" lvl="1" indent="-457200" fontAlgn="base">
              <a:lnSpc>
                <a:spcPct val="150000"/>
              </a:lnSpc>
            </a:pPr>
            <a:endParaRPr lang="ko-KR" altLang="en-US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indent="0" fontAlgn="base">
              <a:buNone/>
            </a:pPr>
            <a:endParaRPr lang="ko-KR" altLang="en-US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470473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절대 건드리면 안 되는 두 가지는</a:t>
            </a:r>
            <a:r>
              <a:rPr lang="en-US" altLang="ko-KR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? 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신념</a:t>
            </a:r>
            <a:endParaRPr lang="en-US" altLang="ko-KR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감정</a:t>
            </a:r>
            <a:endParaRPr lang="en-US" altLang="ko-KR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7997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David_-_The_Death_of_Socrate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60118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627784" y="188640"/>
            <a:ext cx="42484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2400" b="1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The Death of Socrates</a:t>
            </a:r>
            <a:r>
              <a:rPr lang="en-US" altLang="ko-KR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</a:p>
          <a:p>
            <a:pPr fontAlgn="base"/>
            <a:r>
              <a:rPr lang="en-US" altLang="ko-KR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by Jacques-Louis David (1787)</a:t>
            </a:r>
          </a:p>
        </p:txBody>
      </p:sp>
    </p:spTree>
    <p:extLst>
      <p:ext uri="{BB962C8B-B14F-4D97-AF65-F5344CB8AC3E}">
        <p14:creationId xmlns:p14="http://schemas.microsoft.com/office/powerpoint/2010/main" val="3883131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18048" y="476672"/>
            <a:ext cx="8352928" cy="50405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br>
              <a:rPr lang="en-US" altLang="ko-KR" sz="2400" b="1" dirty="0"/>
            </a:br>
            <a:br>
              <a:rPr lang="ko-KR" altLang="en-US" sz="2400" dirty="0">
                <a:latin typeface="함초롬돋움" panose="020B0604000101010101" pitchFamily="50" charset="-127"/>
                <a:ea typeface="함초롬돋움" panose="020B0604000101010101" pitchFamily="50" charset="-127"/>
              </a:rPr>
            </a:br>
            <a:endParaRPr lang="ko-KR" altLang="en-US" sz="2400" dirty="0">
              <a:latin typeface="함초롬돋움" panose="020B0604000101010101" pitchFamily="50" charset="-127"/>
              <a:ea typeface="함초롬돋움" panose="020B0604000101010101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27002" y="1340768"/>
            <a:ext cx="756084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b="1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생각은 자유롭지 않다</a:t>
            </a:r>
            <a:r>
              <a:rPr lang="en-US" altLang="ko-KR" sz="2800" b="1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!</a:t>
            </a:r>
            <a:endParaRPr lang="ko-KR" altLang="en-US" sz="2800" b="1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lvl="1" fontAlgn="base">
              <a:lnSpc>
                <a:spcPct val="150000"/>
              </a:lnSpc>
            </a:pPr>
            <a:r>
              <a:rPr lang="en-US" altLang="ko-KR" sz="2400" b="1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1. </a:t>
            </a:r>
            <a:r>
              <a:rPr lang="ko-KR" altLang="en-US" sz="2400" b="1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내 생각의 선행 관념들 </a:t>
            </a:r>
          </a:p>
          <a:p>
            <a:pPr lvl="1" fontAlgn="base">
              <a:lnSpc>
                <a:spcPct val="150000"/>
              </a:lnSpc>
            </a:pPr>
            <a:r>
              <a:rPr lang="ko-KR" altLang="en-US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이데올로기</a:t>
            </a:r>
            <a:r>
              <a:rPr lang="en-US" altLang="ko-KR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종교</a:t>
            </a:r>
            <a:endParaRPr lang="en-US" altLang="ko-KR" sz="20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lvl="1" fontAlgn="base">
              <a:lnSpc>
                <a:spcPct val="150000"/>
              </a:lnSpc>
            </a:pPr>
            <a:r>
              <a:rPr lang="ko-KR" altLang="en-US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신념</a:t>
            </a:r>
            <a:r>
              <a:rPr lang="en-US" altLang="ko-KR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미신</a:t>
            </a:r>
            <a:r>
              <a:rPr lang="en-US" altLang="ko-KR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징크스</a:t>
            </a:r>
            <a:r>
              <a:rPr lang="en-US" altLang="ko-KR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고정관념</a:t>
            </a:r>
            <a:r>
              <a:rPr lang="en-US" altLang="ko-KR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/</a:t>
            </a:r>
            <a:r>
              <a:rPr lang="ko-KR" altLang="en-US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선입견</a:t>
            </a:r>
            <a:r>
              <a:rPr lang="en-US" altLang="ko-KR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/</a:t>
            </a:r>
            <a:r>
              <a:rPr lang="ko-KR" altLang="en-US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편견</a:t>
            </a:r>
            <a:r>
              <a:rPr lang="en-US" altLang="ko-KR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이미지</a:t>
            </a:r>
            <a:r>
              <a:rPr lang="en-US" altLang="ko-KR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; </a:t>
            </a:r>
          </a:p>
          <a:p>
            <a:pPr lvl="1" fontAlgn="base">
              <a:lnSpc>
                <a:spcPct val="150000"/>
              </a:lnSpc>
            </a:pPr>
            <a:r>
              <a:rPr lang="en-US" altLang="ko-KR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</a:t>
            </a:r>
            <a:r>
              <a:rPr lang="ko-KR" altLang="en-US" sz="200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트라우마</a:t>
            </a:r>
            <a:r>
              <a:rPr lang="en-US" altLang="ko-KR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성격</a:t>
            </a:r>
            <a:endParaRPr lang="en-US" altLang="ko-KR" sz="20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lvl="1" fontAlgn="base">
              <a:lnSpc>
                <a:spcPct val="150000"/>
              </a:lnSpc>
            </a:pP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→ </a:t>
            </a:r>
            <a:r>
              <a:rPr lang="ko-KR" altLang="en-US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나를 생각의 틀 속에 가두어 놓음</a:t>
            </a:r>
            <a:endParaRPr lang="en-US" altLang="ko-KR" sz="20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lvl="1" fontAlgn="base">
              <a:lnSpc>
                <a:spcPct val="150000"/>
              </a:lnSpc>
            </a:pPr>
            <a:endParaRPr lang="en-US" altLang="ko-KR" sz="20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lvl="1" fontAlgn="base">
              <a:lnSpc>
                <a:spcPct val="150000"/>
              </a:lnSpc>
            </a:pPr>
            <a:endParaRPr lang="en-US" altLang="ko-KR" sz="20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4336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4C8D971-DC34-42D7-BC67-695CC05B3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000" kern="0" spc="0" dirty="0">
                <a:solidFill>
                  <a:schemeClr val="tx1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&lt;</a:t>
            </a:r>
            <a:r>
              <a:rPr lang="ko-KR" altLang="en-US" sz="4000" kern="0" spc="0" dirty="0">
                <a:solidFill>
                  <a:schemeClr val="tx1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설득의 기초</a:t>
            </a:r>
            <a:r>
              <a:rPr lang="en-US" altLang="ko-KR" sz="4000" kern="0" spc="0" dirty="0">
                <a:solidFill>
                  <a:schemeClr val="tx1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&gt;</a:t>
            </a:r>
            <a:endParaRPr lang="ko-KR" altLang="en-US" dirty="0">
              <a:solidFill>
                <a:schemeClr val="tx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0D1380C-F620-4E3C-A36D-CC32B3A374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2400" kern="0" spc="0" dirty="0">
                <a:solidFill>
                  <a:schemeClr val="tx1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상대방의 말에 도저히 동의할 수 없는가</a:t>
            </a:r>
            <a:r>
              <a:rPr lang="en-US" altLang="ko-KR" sz="2400" kern="0" spc="0" dirty="0">
                <a:solidFill>
                  <a:schemeClr val="tx1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?</a:t>
            </a:r>
            <a:endParaRPr lang="ko-KR" altLang="en-US" sz="2400" kern="0" spc="0" dirty="0">
              <a:solidFill>
                <a:schemeClr val="tx1"/>
              </a:solidFill>
              <a:effectLst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2400" kern="0" spc="0" dirty="0">
                <a:solidFill>
                  <a:schemeClr val="tx1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그래도 경청하라</a:t>
            </a:r>
            <a:r>
              <a:rPr lang="en-US" altLang="ko-KR" sz="2400" kern="0" spc="0" dirty="0">
                <a:solidFill>
                  <a:schemeClr val="tx1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! </a:t>
            </a:r>
            <a:endParaRPr lang="ko-KR" altLang="en-US" sz="2400" kern="0" spc="0" dirty="0">
              <a:solidFill>
                <a:schemeClr val="tx1"/>
              </a:solidFill>
              <a:effectLst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2400" kern="0" spc="0" dirty="0">
                <a:solidFill>
                  <a:schemeClr val="tx1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경청이 곧 </a:t>
            </a:r>
            <a:r>
              <a:rPr lang="ko-KR" altLang="en-US" sz="2400" kern="0" spc="0" dirty="0">
                <a:solidFill>
                  <a:srgbClr val="00B0F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동의를 뜻하는 것은 아니니까</a:t>
            </a:r>
            <a:r>
              <a:rPr lang="en-US" altLang="ko-KR" sz="2400" kern="0" spc="0" dirty="0">
                <a:solidFill>
                  <a:srgbClr val="00B0F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 </a:t>
            </a:r>
            <a:endParaRPr lang="ko-KR" altLang="en-US" sz="2400" kern="0" spc="0" dirty="0">
              <a:solidFill>
                <a:srgbClr val="00B0F0"/>
              </a:solidFill>
              <a:effectLst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0" marR="0" indent="0" algn="just" fontAlgn="base" latinLnBrk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o-KR" altLang="en-US" sz="2400" kern="0" spc="0" dirty="0">
                <a:solidFill>
                  <a:schemeClr val="tx1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그것은 오직 </a:t>
            </a:r>
            <a:r>
              <a:rPr lang="ko-KR" altLang="en-US" sz="2400" kern="0" spc="0" dirty="0">
                <a:solidFill>
                  <a:srgbClr val="00B0F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상대방에 대한 존중을 뜻하니까</a:t>
            </a:r>
            <a:r>
              <a:rPr lang="en-US" altLang="ko-KR" sz="2400" kern="0" spc="0" dirty="0">
                <a:solidFill>
                  <a:srgbClr val="00B0F0"/>
                </a:solidFill>
                <a:effectLst/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</a:t>
            </a:r>
            <a:endParaRPr lang="ko-KR" altLang="en-US" sz="2400" kern="0" spc="0" dirty="0">
              <a:solidFill>
                <a:srgbClr val="00B0F0"/>
              </a:solidFill>
              <a:effectLst/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endParaRPr lang="ko-KR" altLang="en-US" dirty="0">
              <a:solidFill>
                <a:schemeClr val="tx1"/>
              </a:solidFill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9175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r>
              <a:rPr lang="ko-KR" altLang="en-US" sz="2400" b="1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기분 나쁘지 않게</a:t>
            </a:r>
            <a:r>
              <a:rPr lang="en-US" altLang="ko-KR" sz="2400" b="1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r>
              <a:rPr lang="ko-KR" altLang="en-US" sz="2400" b="1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비판하고 거절하는 법</a:t>
            </a:r>
            <a:endParaRPr lang="en-US" altLang="ko-KR" sz="2400" b="1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endParaRPr lang="en-US" altLang="ko-KR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endParaRPr lang="ko-KR" altLang="en-US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endParaRPr lang="ko-KR" altLang="en-US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090500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323528" y="1582341"/>
            <a:ext cx="8064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ko-KR" altLang="en-US" sz="2000" dirty="0"/>
          </a:p>
        </p:txBody>
      </p:sp>
      <p:sp>
        <p:nvSpPr>
          <p:cNvPr id="2" name="직사각형 1"/>
          <p:cNvSpPr/>
          <p:nvPr/>
        </p:nvSpPr>
        <p:spPr>
          <a:xfrm>
            <a:off x="323528" y="2780928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ko-KR" altLang="en-US" sz="3600" b="1" dirty="0">
                <a:latin typeface="함초롬돋움" panose="020B0604000101010101" pitchFamily="50" charset="-127"/>
                <a:ea typeface="함초롬돋움" panose="020B0604000101010101" pitchFamily="50" charset="-127"/>
              </a:rPr>
              <a:t>대상 </a:t>
            </a:r>
            <a:r>
              <a:rPr lang="ko-KR" altLang="en-US" sz="3600" b="1" dirty="0" err="1">
                <a:latin typeface="함초롬돋움" panose="020B0604000101010101" pitchFamily="50" charset="-127"/>
                <a:ea typeface="함초롬돋움" panose="020B0604000101010101" pitchFamily="50" charset="-127"/>
              </a:rPr>
              <a:t>전환법</a:t>
            </a:r>
            <a:endParaRPr lang="ko-KR" altLang="en-US" sz="3600" b="1" dirty="0">
              <a:latin typeface="함초롬돋움" panose="020B0604000101010101" pitchFamily="50" charset="-127"/>
              <a:ea typeface="함초롬돋움" panose="020B0604000101010101" pitchFamily="50" charset="-127"/>
            </a:endParaRPr>
          </a:p>
          <a:p>
            <a:pPr algn="ctr" fontAlgn="base"/>
            <a:endParaRPr lang="en-US" altLang="ko-KR" sz="2000" dirty="0">
              <a:latin typeface="함초롬돋움" panose="020B0604000101010101" pitchFamily="50" charset="-127"/>
              <a:ea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231563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FF3CDCDF-ECA7-46A8-BD5B-73AE9E8185FA}"/>
              </a:ext>
            </a:extLst>
          </p:cNvPr>
          <p:cNvSpPr/>
          <p:nvPr/>
        </p:nvSpPr>
        <p:spPr>
          <a:xfrm>
            <a:off x="467544" y="1052736"/>
            <a:ext cx="7992888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5250" algn="just" fontAlgn="base">
              <a:lnSpc>
                <a:spcPct val="160000"/>
              </a:lnSpc>
            </a:pPr>
            <a:r>
              <a:rPr lang="ko-KR" altLang="en-US" kern="0" spc="-5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“</a:t>
            </a:r>
            <a:r>
              <a:rPr lang="ko-KR" altLang="en-US" kern="0" spc="-12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이봐 </a:t>
            </a:r>
            <a:r>
              <a:rPr lang="ko-KR" altLang="en-US" kern="0" spc="-120" dirty="0" err="1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김대리</a:t>
            </a:r>
            <a:r>
              <a:rPr lang="en-US" altLang="ko-KR" kern="0" spc="-5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 </a:t>
            </a:r>
            <a:r>
              <a:rPr lang="ko-KR" altLang="en-US" kern="0" spc="-12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이걸 보고서라고 쓴 거야</a:t>
            </a:r>
            <a:r>
              <a:rPr lang="en-US" altLang="ko-KR" kern="0" spc="-5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?” </a:t>
            </a:r>
          </a:p>
          <a:p>
            <a:pPr indent="95250" algn="just" fontAlgn="base">
              <a:lnSpc>
                <a:spcPct val="160000"/>
              </a:lnSpc>
            </a:pPr>
            <a:r>
              <a:rPr lang="ko-KR" altLang="en-US" kern="0" spc="-12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혹은 </a:t>
            </a:r>
            <a:r>
              <a:rPr lang="ko-KR" altLang="en-US" kern="0" spc="-5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“</a:t>
            </a:r>
            <a:r>
              <a:rPr lang="ko-KR" altLang="en-US" kern="0" spc="-12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보고서 이렇게 밖에 못 써</a:t>
            </a:r>
            <a:r>
              <a:rPr lang="en-US" altLang="ko-KR" kern="0" spc="-5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?”</a:t>
            </a:r>
          </a:p>
          <a:p>
            <a:pPr indent="95250" algn="just" fontAlgn="base">
              <a:lnSpc>
                <a:spcPct val="160000"/>
              </a:lnSpc>
            </a:pP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→</a:t>
            </a:r>
            <a:endParaRPr lang="en-US" altLang="ko-KR" kern="0" spc="-5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indent="95250" algn="just" fontAlgn="base">
              <a:lnSpc>
                <a:spcPct val="160000"/>
              </a:lnSpc>
            </a:pP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“이 보고서는 문제가 있네</a:t>
            </a:r>
            <a:r>
              <a:rPr lang="en-US" altLang="ko-KR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.” </a:t>
            </a:r>
          </a:p>
          <a:p>
            <a:pPr indent="95250" algn="just" fontAlgn="base">
              <a:lnSpc>
                <a:spcPct val="160000"/>
              </a:lnSpc>
            </a:pP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혹은 “보고서가 왜 이렇지</a:t>
            </a:r>
            <a:r>
              <a:rPr lang="en-US" altLang="ko-KR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?”</a:t>
            </a:r>
          </a:p>
          <a:p>
            <a:pPr indent="95250" algn="just" fontAlgn="base">
              <a:lnSpc>
                <a:spcPct val="160000"/>
              </a:lnSpc>
            </a:pPr>
            <a:endParaRPr lang="en-US" altLang="ko-KR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indent="95250" algn="just" fontAlgn="base">
              <a:lnSpc>
                <a:spcPct val="160000"/>
              </a:lnSpc>
            </a:pP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김대리의 기분은</a:t>
            </a:r>
            <a:r>
              <a:rPr lang="en-US" altLang="ko-KR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?</a:t>
            </a:r>
          </a:p>
          <a:p>
            <a:pPr indent="95250" algn="just" fontAlgn="base">
              <a:lnSpc>
                <a:spcPct val="160000"/>
              </a:lnSpc>
            </a:pPr>
            <a:endParaRPr lang="en-US" altLang="ko-KR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indent="95250" algn="just" fontAlgn="base">
              <a:lnSpc>
                <a:spcPct val="160000"/>
              </a:lnSpc>
            </a:pP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비판 대상의 전환 </a:t>
            </a:r>
            <a:r>
              <a:rPr lang="en-US" altLang="ko-KR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: </a:t>
            </a: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주어 효과</a:t>
            </a:r>
            <a:endParaRPr lang="en-US" altLang="ko-KR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indent="95250" algn="just" fontAlgn="base">
              <a:lnSpc>
                <a:spcPct val="160000"/>
              </a:lnSpc>
            </a:pPr>
            <a:endParaRPr lang="ko-KR" altLang="en-US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indent="95250" algn="just" fontAlgn="base">
              <a:lnSpc>
                <a:spcPct val="160000"/>
              </a:lnSpc>
            </a:pP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사람을 비판할 것인가 아니면 사람의 행위나 그 결과물을 비판할 것인가</a:t>
            </a:r>
            <a:r>
              <a:rPr lang="en-US" altLang="ko-KR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?</a:t>
            </a:r>
            <a:endParaRPr lang="ko-KR" altLang="en-US" kern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7766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C35C8A6A-68F1-4761-B5E1-A3BC5C9C2DF0}"/>
              </a:ext>
            </a:extLst>
          </p:cNvPr>
          <p:cNvSpPr/>
          <p:nvPr/>
        </p:nvSpPr>
        <p:spPr>
          <a:xfrm>
            <a:off x="467544" y="692696"/>
            <a:ext cx="763284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5250" algn="just" fontAlgn="base">
              <a:lnSpc>
                <a:spcPct val="160000"/>
              </a:lnSpc>
            </a:pPr>
            <a:r>
              <a:rPr lang="en-US" altLang="ko-KR" sz="2000" kern="0" spc="-12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But, </a:t>
            </a:r>
          </a:p>
          <a:p>
            <a:pPr indent="95250" algn="just" fontAlgn="base">
              <a:lnSpc>
                <a:spcPct val="160000"/>
              </a:lnSpc>
            </a:pPr>
            <a:r>
              <a:rPr lang="ko-KR" altLang="en-US" sz="2000" kern="0" spc="-12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부하직원이 가져온 보고서가 마음에 들 때는</a:t>
            </a:r>
            <a:r>
              <a:rPr lang="en-US" altLang="ko-KR" sz="2000" kern="0" spc="-12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?</a:t>
            </a:r>
          </a:p>
          <a:p>
            <a:pPr indent="95250" algn="just" fontAlgn="base">
              <a:lnSpc>
                <a:spcPct val="160000"/>
              </a:lnSpc>
            </a:pPr>
            <a:endParaRPr lang="en-US" altLang="ko-KR" sz="2000" kern="0" spc="-12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indent="95250" algn="just" fontAlgn="base">
              <a:lnSpc>
                <a:spcPct val="160000"/>
              </a:lnSpc>
            </a:pPr>
            <a:r>
              <a:rPr lang="en-US" altLang="ko-KR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1.  </a:t>
            </a:r>
            <a:r>
              <a:rPr lang="ko-KR" altLang="en-US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“보고서가 훌륭하네</a:t>
            </a:r>
            <a:r>
              <a:rPr lang="en-US" altLang="ko-KR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.”</a:t>
            </a:r>
            <a:r>
              <a:rPr lang="ko-KR" altLang="en-US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endParaRPr lang="en-US" altLang="ko-KR" sz="20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indent="95250" algn="just" fontAlgn="base">
              <a:lnSpc>
                <a:spcPct val="160000"/>
              </a:lnSpc>
            </a:pPr>
            <a:r>
              <a:rPr lang="ko-KR" altLang="en-US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→</a:t>
            </a:r>
            <a:endParaRPr lang="en-US" altLang="ko-KR" sz="20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indent="95250" algn="just" fontAlgn="base">
              <a:lnSpc>
                <a:spcPct val="160000"/>
              </a:lnSpc>
            </a:pPr>
            <a:r>
              <a:rPr lang="en-US" altLang="ko-KR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2. </a:t>
            </a:r>
            <a:r>
              <a:rPr lang="ko-KR" altLang="en-US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“자네 대단하네</a:t>
            </a:r>
            <a:r>
              <a:rPr lang="en-US" altLang="ko-KR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. </a:t>
            </a:r>
          </a:p>
          <a:p>
            <a:pPr indent="95250" algn="just" fontAlgn="base">
              <a:lnSpc>
                <a:spcPct val="160000"/>
              </a:lnSpc>
            </a:pPr>
            <a:r>
              <a:rPr lang="en-US" altLang="ko-KR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  </a:t>
            </a:r>
            <a:r>
              <a:rPr lang="ko-KR" altLang="en-US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어떻게 이렇게 완벽한 보고서를 쓸 수가 있지</a:t>
            </a:r>
            <a:r>
              <a:rPr lang="en-US" altLang="ko-KR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?”</a:t>
            </a: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  <a:endParaRPr lang="en-US" altLang="ko-KR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indent="95250" algn="just" fontAlgn="base">
              <a:lnSpc>
                <a:spcPct val="160000"/>
              </a:lnSpc>
            </a:pPr>
            <a:endParaRPr lang="en-US" altLang="ko-KR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indent="95250" algn="just" fontAlgn="base">
              <a:lnSpc>
                <a:spcPct val="160000"/>
              </a:lnSpc>
            </a:pPr>
            <a:r>
              <a:rPr lang="ko-KR" altLang="en-US" sz="2400" b="1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결론</a:t>
            </a:r>
            <a:endParaRPr lang="en-US" altLang="ko-KR" sz="2400" b="1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342900" indent="-342900" algn="just" fontAlgn="base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비판할 때는 일이나 결과물을 주어로</a:t>
            </a:r>
            <a:endParaRPr lang="en-US" altLang="ko-KR" sz="24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342900" indent="-342900" algn="just" fontAlgn="base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ko-KR" altLang="en-US" sz="2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칭찬할 때는 사람을 주어로</a:t>
            </a:r>
            <a:r>
              <a:rPr lang="en-US" altLang="ko-KR" sz="24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!</a:t>
            </a:r>
            <a:endParaRPr lang="ko-KR" altLang="en-US" kern="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009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043608" y="2636912"/>
            <a:ext cx="6347714" cy="3880773"/>
          </a:xfrm>
        </p:spPr>
        <p:txBody>
          <a:bodyPr>
            <a:normAutofit/>
          </a:bodyPr>
          <a:lstStyle/>
          <a:p>
            <a:pPr algn="ctr"/>
            <a:r>
              <a:rPr lang="ko-KR" altLang="en-US" sz="66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감사합니다</a:t>
            </a:r>
            <a:r>
              <a:rPr lang="en-US" altLang="ko-KR" sz="66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!</a:t>
            </a:r>
            <a:endParaRPr lang="ko-KR" altLang="en-US" sz="66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23324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3" name="_x236928320" descr="EMB0000239805a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8904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3075" name="_x232749168" descr="EMB0000239805a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963" y="3429001"/>
            <a:ext cx="492632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13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18048" y="476672"/>
            <a:ext cx="8352928" cy="50405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br>
              <a:rPr lang="en-US" altLang="ko-KR" sz="2400" b="1" dirty="0"/>
            </a:br>
            <a:br>
              <a:rPr lang="ko-KR" altLang="en-US" sz="2400" dirty="0">
                <a:latin typeface="함초롬돋움" panose="020B0604000101010101" pitchFamily="50" charset="-127"/>
                <a:ea typeface="함초롬돋움" panose="020B0604000101010101" pitchFamily="50" charset="-127"/>
              </a:rPr>
            </a:br>
            <a:endParaRPr lang="ko-KR" altLang="en-US" sz="2400" dirty="0">
              <a:latin typeface="함초롬돋움" panose="020B0604000101010101" pitchFamily="50" charset="-127"/>
              <a:ea typeface="함초롬돋움" panose="020B0604000101010101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611560" y="1628800"/>
            <a:ext cx="75608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800" b="1" dirty="0">
                <a:latin typeface="함초롬돋움" panose="020B0604000101010101" pitchFamily="50" charset="-127"/>
                <a:ea typeface="함초롬돋움" panose="020B0604000101010101" pitchFamily="50" charset="-127"/>
              </a:rPr>
              <a:t>생각은 자유롭지 않다</a:t>
            </a:r>
            <a:r>
              <a:rPr lang="en-US" altLang="ko-KR" sz="2800" b="1" dirty="0">
                <a:latin typeface="함초롬돋움" panose="020B0604000101010101" pitchFamily="50" charset="-127"/>
                <a:ea typeface="함초롬돋움" panose="020B0604000101010101" pitchFamily="50" charset="-127"/>
              </a:rPr>
              <a:t>!</a:t>
            </a:r>
            <a:endParaRPr lang="ko-KR" altLang="en-US" sz="2800" b="1" dirty="0">
              <a:latin typeface="함초롬돋움" panose="020B0604000101010101" pitchFamily="50" charset="-127"/>
              <a:ea typeface="함초롬돋움" panose="020B0604000101010101" pitchFamily="50" charset="-127"/>
            </a:endParaRPr>
          </a:p>
          <a:p>
            <a:pPr lvl="1" fontAlgn="base">
              <a:lnSpc>
                <a:spcPct val="150000"/>
              </a:lnSpc>
            </a:pPr>
            <a:r>
              <a:rPr lang="en-US" altLang="ko-KR" sz="2400" dirty="0">
                <a:latin typeface="함초롬돋움" panose="020B0604000101010101" pitchFamily="50" charset="-127"/>
                <a:ea typeface="함초롬돋움" panose="020B0604000101010101" pitchFamily="50" charset="-127"/>
              </a:rPr>
              <a:t>2. </a:t>
            </a:r>
            <a:r>
              <a:rPr lang="ko-KR" altLang="en-US" sz="2400" dirty="0">
                <a:latin typeface="함초롬돋움" panose="020B0604000101010101" pitchFamily="50" charset="-127"/>
                <a:ea typeface="함초롬돋움" panose="020B0604000101010101" pitchFamily="50" charset="-127"/>
              </a:rPr>
              <a:t>언어가 내 생각을 제어</a:t>
            </a:r>
            <a:endParaRPr lang="en-US" altLang="ko-KR" sz="2400" dirty="0">
              <a:latin typeface="함초롬돋움" panose="020B0604000101010101" pitchFamily="50" charset="-127"/>
              <a:ea typeface="함초롬돋움" panose="020B0604000101010101" pitchFamily="50" charset="-127"/>
            </a:endParaRPr>
          </a:p>
          <a:p>
            <a:pPr lvl="1" fontAlgn="base">
              <a:lnSpc>
                <a:spcPct val="150000"/>
              </a:lnSpc>
            </a:pPr>
            <a:r>
              <a:rPr lang="ko-KR" altLang="en-US" sz="2000" dirty="0">
                <a:latin typeface="함초롬돋움" panose="020B0604000101010101" pitchFamily="50" charset="-127"/>
                <a:ea typeface="함초롬돋움" panose="020B0604000101010101" pitchFamily="50" charset="-127"/>
              </a:rPr>
              <a:t>→  내 마음속에 생각의 틀을 만들어 놓음</a:t>
            </a:r>
            <a:endParaRPr lang="en-US" altLang="ko-KR" sz="2000" dirty="0">
              <a:latin typeface="함초롬돋움" panose="020B0604000101010101" pitchFamily="50" charset="-127"/>
              <a:ea typeface="함초롬돋움" panose="020B0604000101010101" pitchFamily="50" charset="-127"/>
            </a:endParaRPr>
          </a:p>
          <a:p>
            <a:pPr lvl="1" fontAlgn="base">
              <a:lnSpc>
                <a:spcPct val="150000"/>
              </a:lnSpc>
            </a:pPr>
            <a:endParaRPr lang="en-US" altLang="ko-KR" sz="2000" dirty="0">
              <a:latin typeface="함초롬돋움" panose="020B0604000101010101" pitchFamily="50" charset="-127"/>
              <a:ea typeface="함초롬돋움" panose="020B0604000101010101" pitchFamily="50" charset="-127"/>
            </a:endParaRPr>
          </a:p>
          <a:p>
            <a:pPr lvl="1" fontAlgn="base">
              <a:lnSpc>
                <a:spcPct val="150000"/>
              </a:lnSpc>
            </a:pPr>
            <a:endParaRPr lang="en-US" altLang="ko-KR" sz="2000" dirty="0">
              <a:latin typeface="함초롬돋움" panose="020B0604000101010101" pitchFamily="50" charset="-127"/>
              <a:ea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22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097" name="_x232745808" descr="EMB0000239805c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63" y="1268760"/>
            <a:ext cx="9148563" cy="514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83EEDF5C-9F5C-4009-AF52-1BC96D7A80CA}"/>
              </a:ext>
            </a:extLst>
          </p:cNvPr>
          <p:cNvSpPr/>
          <p:nvPr/>
        </p:nvSpPr>
        <p:spPr>
          <a:xfrm>
            <a:off x="611560" y="545714"/>
            <a:ext cx="4968552" cy="600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sz="2400" b="1" kern="0" dirty="0">
                <a:latin typeface="함초롬돋움" panose="020B0604000101010101" pitchFamily="50" charset="-127"/>
                <a:ea typeface="함초롬돋움" panose="020B0604000101010101" pitchFamily="50" charset="-127"/>
              </a:rPr>
              <a:t>언어가 만드는 사고의 틀</a:t>
            </a:r>
          </a:p>
        </p:txBody>
      </p:sp>
    </p:spTree>
    <p:extLst>
      <p:ext uri="{BB962C8B-B14F-4D97-AF65-F5344CB8AC3E}">
        <p14:creationId xmlns:p14="http://schemas.microsoft.com/office/powerpoint/2010/main" val="4201031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18048" y="476672"/>
            <a:ext cx="8352928" cy="50405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br>
              <a:rPr lang="en-US" altLang="ko-KR" sz="2400" b="1" dirty="0"/>
            </a:br>
            <a:br>
              <a:rPr lang="ko-KR" altLang="en-US" sz="2400" dirty="0">
                <a:latin typeface="함초롬돋움" panose="020B0604000101010101" pitchFamily="50" charset="-127"/>
                <a:ea typeface="함초롬돋움" panose="020B0604000101010101" pitchFamily="50" charset="-127"/>
              </a:rPr>
            </a:br>
            <a:endParaRPr lang="ko-KR" altLang="en-US" sz="2400" dirty="0">
              <a:latin typeface="함초롬돋움" panose="020B0604000101010101" pitchFamily="50" charset="-127"/>
              <a:ea typeface="함초롬돋움" panose="020B0604000101010101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39552" y="1052736"/>
            <a:ext cx="7560840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fontAlgn="base">
              <a:lnSpc>
                <a:spcPct val="150000"/>
              </a:lnSpc>
            </a:pPr>
            <a:r>
              <a:rPr lang="ko-KR" altLang="en-US" sz="2400" b="1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프레임</a:t>
            </a:r>
            <a:endParaRPr lang="en-US" altLang="ko-KR" sz="2400" b="1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800100" lvl="1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자신도 모르게 마음속에 형성되는 사고의 틀</a:t>
            </a:r>
            <a:endParaRPr lang="en-US" altLang="ko-KR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800100" lvl="1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일단 형성이 되고 나면 그 틀로 모든 것을 바라보게 함</a:t>
            </a:r>
            <a:r>
              <a:rPr lang="en-US" altLang="ko-KR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</a:t>
            </a:r>
          </a:p>
          <a:p>
            <a:pPr lvl="1" fontAlgn="base">
              <a:lnSpc>
                <a:spcPct val="150000"/>
              </a:lnSpc>
            </a:pP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→ 이후의 생각을 한 방향으로 유도</a:t>
            </a:r>
            <a:r>
              <a:rPr lang="en-US" altLang="ko-KR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,</a:t>
            </a: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제어</a:t>
            </a:r>
            <a:endParaRPr lang="en-US" altLang="ko-KR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lvl="1" fontAlgn="base">
              <a:lnSpc>
                <a:spcPct val="150000"/>
              </a:lnSpc>
            </a:pPr>
            <a:r>
              <a:rPr lang="ko-KR" altLang="en-US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→ 틀 밖의 생각을 할 수가 없음</a:t>
            </a:r>
          </a:p>
          <a:p>
            <a:pPr lvl="1" fontAlgn="base">
              <a:lnSpc>
                <a:spcPct val="150000"/>
              </a:lnSpc>
            </a:pPr>
            <a:endParaRPr lang="en-US" altLang="ko-KR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lvl="1" fontAlgn="base">
              <a:lnSpc>
                <a:spcPct val="150000"/>
              </a:lnSpc>
            </a:pPr>
            <a:r>
              <a:rPr lang="ko-KR" altLang="en-US" sz="2400" b="1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설득 방법</a:t>
            </a:r>
            <a:endParaRPr lang="en-US" altLang="ko-KR" sz="2400" b="1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800100" lvl="1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내 생각을 상대의 프레임에 맞추어서 전달</a:t>
            </a:r>
            <a:endParaRPr lang="en-US" altLang="ko-KR" sz="20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marL="800100" lvl="1" indent="-34290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내 프레임을 상대의 마음에 형성</a:t>
            </a:r>
            <a:endParaRPr lang="en-US" altLang="ko-KR" sz="20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lvl="1" fontAlgn="base">
              <a:lnSpc>
                <a:spcPct val="150000"/>
              </a:lnSpc>
            </a:pPr>
            <a:r>
              <a:rPr lang="ko-KR" altLang="en-US" sz="2000" dirty="0">
                <a:latin typeface="함초롬돋움" panose="020B0604000101010101" pitchFamily="50" charset="-127"/>
                <a:ea typeface="함초롬돋움" panose="020B0604000101010101" pitchFamily="50" charset="-127"/>
                <a:cs typeface="함초롬돋움" panose="020B0604000101010101" pitchFamily="50" charset="-127"/>
              </a:rPr>
              <a:t>  → 필요한 프레임을 형성시키는 언어를 구사해야 </a:t>
            </a:r>
            <a:endParaRPr lang="en-US" altLang="ko-KR" sz="20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lvl="1" fontAlgn="base">
              <a:lnSpc>
                <a:spcPct val="150000"/>
              </a:lnSpc>
            </a:pPr>
            <a:endParaRPr lang="en-US" altLang="ko-KR" sz="20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  <a:p>
            <a:pPr lvl="1" fontAlgn="base">
              <a:lnSpc>
                <a:spcPct val="150000"/>
              </a:lnSpc>
            </a:pPr>
            <a:endParaRPr lang="en-US" altLang="ko-KR" sz="2000" dirty="0">
              <a:latin typeface="함초롬돋움" panose="020B0604000101010101" pitchFamily="50" charset="-127"/>
              <a:ea typeface="함초롬돋움" panose="020B0604000101010101" pitchFamily="50" charset="-127"/>
              <a:cs typeface="함초롬돋움" panose="020B0604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16156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18048" y="476672"/>
            <a:ext cx="8352928" cy="50405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br>
              <a:rPr lang="ko-KR" altLang="en-US" sz="2400" dirty="0">
                <a:latin typeface="함초롬돋움" panose="020B0604000101010101" pitchFamily="50" charset="-127"/>
                <a:ea typeface="함초롬돋움" panose="020B0604000101010101" pitchFamily="50" charset="-127"/>
              </a:rPr>
            </a:br>
            <a:endParaRPr lang="ko-KR" altLang="en-US" sz="2400" dirty="0">
              <a:latin typeface="함초롬돋움" panose="020B0604000101010101" pitchFamily="50" charset="-127"/>
              <a:ea typeface="함초롬돋움" panose="020B0604000101010101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23528" y="2852936"/>
            <a:ext cx="7560840" cy="733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ko-KR" altLang="en-US" sz="3200" b="1" dirty="0">
                <a:latin typeface="함초롬돋움" panose="020B0604000101010101" pitchFamily="50" charset="-127"/>
                <a:ea typeface="함초롬돋움" panose="020B0604000101010101" pitchFamily="50" charset="-127"/>
              </a:rPr>
              <a:t>생각은 틀</a:t>
            </a:r>
            <a:r>
              <a:rPr lang="en-US" altLang="ko-KR" sz="3200" b="1" dirty="0">
                <a:latin typeface="함초롬돋움" panose="020B0604000101010101" pitchFamily="50" charset="-127"/>
                <a:ea typeface="함초롬돋움" panose="020B0604000101010101" pitchFamily="50" charset="-127"/>
              </a:rPr>
              <a:t>(</a:t>
            </a:r>
            <a:r>
              <a:rPr lang="ko-KR" altLang="en-US" sz="3200" b="1" dirty="0">
                <a:latin typeface="함초롬돋움" panose="020B0604000101010101" pitchFamily="50" charset="-127"/>
                <a:ea typeface="함초롬돋움" panose="020B0604000101010101" pitchFamily="50" charset="-127"/>
              </a:rPr>
              <a:t>프레임</a:t>
            </a:r>
            <a:r>
              <a:rPr lang="en-US" altLang="ko-KR" sz="3200" b="1" dirty="0">
                <a:latin typeface="함초롬돋움" panose="020B0604000101010101" pitchFamily="50" charset="-127"/>
                <a:ea typeface="함초롬돋움" panose="020B0604000101010101" pitchFamily="50" charset="-127"/>
              </a:rPr>
              <a:t>) </a:t>
            </a:r>
            <a:r>
              <a:rPr lang="ko-KR" altLang="en-US" sz="3200" b="1" dirty="0">
                <a:latin typeface="함초롬돋움" panose="020B0604000101010101" pitchFamily="50" charset="-127"/>
                <a:ea typeface="함초롬돋움" panose="020B0604000101010101" pitchFamily="50" charset="-127"/>
              </a:rPr>
              <a:t>안에서 이루어진다</a:t>
            </a:r>
            <a:r>
              <a:rPr lang="en-US" altLang="ko-KR" sz="3200" b="1" dirty="0">
                <a:latin typeface="함초롬돋움" panose="020B0604000101010101" pitchFamily="50" charset="-127"/>
                <a:ea typeface="함초롬돋움" panose="020B0604000101010101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8360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240030992" descr="EMB00002398056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2469"/>
            <a:ext cx="9160627" cy="687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60616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패싯">
  <a:themeElements>
    <a:clrScheme name="노랑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패싯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Microsoft JhengHei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Microsoft JhengHei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패싯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</a:theme>
</file>

<file path=ppt/theme/theme3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637</ep:Words>
  <ep:PresentationFormat>화면 슬라이드 쇼(4:3)</ep:PresentationFormat>
  <ep:Paragraphs>163</ep:Paragraphs>
  <ep:Slides>35</ep:Slides>
  <ep:Notes>1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35</vt:i4>
      </vt:variant>
    </vt:vector>
  </ep:HeadingPairs>
  <ep:TitlesOfParts>
    <vt:vector size="37" baseType="lpstr">
      <vt:lpstr>HDOfficeLightV0</vt:lpstr>
      <vt:lpstr>패싯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&lt;설득의 기초&gt;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2012-09-18T11:26:01.000</dcterms:created>
  <dc:creator>GJ</dc:creator>
  <cp:lastModifiedBy>이정근</cp:lastModifiedBy>
  <dcterms:modified xsi:type="dcterms:W3CDTF">2021-09-13T04:40:18.387</dcterms:modified>
  <cp:revision>794</cp:revision>
  <dc:title>이데올로기란 무엇인가? (1)</dc:title>
  <cp:version/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